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x="18288000" cy="10287000"/>
  <p:notesSz cx="6858000" cy="9144000"/>
  <p:embeddedFontLst>
    <p:embeddedFont>
      <p:font typeface="Montserrat Bold" charset="1" panose="00000800000000000000"/>
      <p:regular r:id="rId15"/>
    </p:embeddedFont>
    <p:embeddedFont>
      <p:font typeface="DejaVu Serif Bold" charset="1" panose="02060803050605020204"/>
      <p:regular r:id="rId16"/>
    </p:embeddedFont>
    <p:embeddedFont>
      <p:font typeface="Montserrat" charset="1" panose="00000500000000000000"/>
      <p:regular r:id="rId17"/>
    </p:embeddedFont>
    <p:embeddedFont>
      <p:font typeface="Body Text" charset="1" panose="02000503040000020004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jpeg" Type="http://schemas.openxmlformats.org/officeDocument/2006/relationships/image"/><Relationship Id="rId4" Target="../media/image4.jpeg" Type="http://schemas.openxmlformats.org/officeDocument/2006/relationships/image"/><Relationship Id="rId5" Target="../media/image5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png" Type="http://schemas.openxmlformats.org/officeDocument/2006/relationships/image"/><Relationship Id="rId4" Target="../media/image9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2.png" Type="http://schemas.openxmlformats.org/officeDocument/2006/relationships/image"/><Relationship Id="rId4" Target="../media/image1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EC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813125" y="7229961"/>
            <a:ext cx="2869944" cy="2858274"/>
            <a:chOff x="0" y="0"/>
            <a:chExt cx="1210652" cy="120572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10652" cy="1205729"/>
            </a:xfrm>
            <a:custGeom>
              <a:avLst/>
              <a:gdLst/>
              <a:ahLst/>
              <a:cxnLst/>
              <a:rect r="r" b="b" t="t" l="l"/>
              <a:pathLst>
                <a:path h="1205729" w="1210652">
                  <a:moveTo>
                    <a:pt x="0" y="0"/>
                  </a:moveTo>
                  <a:lnTo>
                    <a:pt x="1210652" y="0"/>
                  </a:lnTo>
                  <a:lnTo>
                    <a:pt x="1210652" y="1205729"/>
                  </a:lnTo>
                  <a:lnTo>
                    <a:pt x="0" y="1205729"/>
                  </a:lnTo>
                  <a:close/>
                </a:path>
              </a:pathLst>
            </a:custGeom>
            <a:solidFill>
              <a:srgbClr val="94B4C1"/>
            </a:solidFill>
            <a:ln w="1143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210652" cy="12438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1680567" y="1224072"/>
            <a:ext cx="5199234" cy="8034228"/>
            <a:chOff x="0" y="0"/>
            <a:chExt cx="6932313" cy="10712304"/>
          </a:xfrm>
        </p:grpSpPr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2"/>
            <a:srcRect l="0" t="28917" r="0" b="0"/>
            <a:stretch>
              <a:fillRect/>
            </a:stretch>
          </p:blipFill>
          <p:spPr>
            <a:xfrm flipH="false" flipV="false">
              <a:off x="0" y="0"/>
              <a:ext cx="6932313" cy="10712304"/>
            </a:xfrm>
            <a:prstGeom prst="rect">
              <a:avLst/>
            </a:prstGeom>
          </p:spPr>
        </p:pic>
      </p:grpSp>
      <p:grpSp>
        <p:nvGrpSpPr>
          <p:cNvPr name="Group 7" id="7"/>
          <p:cNvGrpSpPr/>
          <p:nvPr/>
        </p:nvGrpSpPr>
        <p:grpSpPr>
          <a:xfrm rot="0">
            <a:off x="15975349" y="409691"/>
            <a:ext cx="1808905" cy="1812324"/>
            <a:chOff x="0" y="0"/>
            <a:chExt cx="812101" cy="81363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101" cy="813636"/>
            </a:xfrm>
            <a:custGeom>
              <a:avLst/>
              <a:gdLst/>
              <a:ahLst/>
              <a:cxnLst/>
              <a:rect r="r" b="b" t="t" l="l"/>
              <a:pathLst>
                <a:path h="813636" w="812101">
                  <a:moveTo>
                    <a:pt x="0" y="0"/>
                  </a:moveTo>
                  <a:lnTo>
                    <a:pt x="812101" y="0"/>
                  </a:lnTo>
                  <a:lnTo>
                    <a:pt x="812101" y="813636"/>
                  </a:lnTo>
                  <a:lnTo>
                    <a:pt x="0" y="813636"/>
                  </a:lnTo>
                  <a:close/>
                </a:path>
              </a:pathLst>
            </a:custGeom>
            <a:solidFill>
              <a:srgbClr val="547792"/>
            </a:solidFill>
            <a:ln w="1143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812101" cy="8517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384970" y="2742245"/>
            <a:ext cx="11295597" cy="12001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00"/>
              </a:lnSpc>
            </a:pPr>
            <a:r>
              <a:rPr lang="en-US" b="true" sz="9000">
                <a:solidFill>
                  <a:srgbClr val="21344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CUBECONNECT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74384" y="4679211"/>
            <a:ext cx="8909616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true">
                <a:solidFill>
                  <a:srgbClr val="213448"/>
                </a:solidFill>
                <a:latin typeface="DejaVu Serif Bold"/>
                <a:ea typeface="DejaVu Serif Bold"/>
                <a:cs typeface="DejaVu Serif Bold"/>
                <a:sym typeface="DejaVu Serif Bold"/>
              </a:rPr>
              <a:t>Fik</a:t>
            </a:r>
            <a:r>
              <a:rPr lang="en-US" b="true" sz="3000">
                <a:solidFill>
                  <a:srgbClr val="213448"/>
                </a:solidFill>
                <a:latin typeface="DejaVu Serif Bold"/>
                <a:ea typeface="DejaVu Serif Bold"/>
                <a:cs typeface="DejaVu Serif Bold"/>
                <a:sym typeface="DejaVu Serif Bold"/>
              </a:rPr>
              <a:t>irleri Yatırıma, Yatırımları Geleceğe Taşıyan Bağlantı Noktası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EC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6086386"/>
            <a:chOff x="0" y="0"/>
            <a:chExt cx="24384000" cy="8115182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33495" r="0" b="34846"/>
            <a:stretch>
              <a:fillRect/>
            </a:stretch>
          </p:blipFill>
          <p:spPr>
            <a:xfrm flipH="false" flipV="false">
              <a:off x="0" y="0"/>
              <a:ext cx="24384000" cy="8115182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15641752" y="-1730308"/>
            <a:ext cx="1553175" cy="3460616"/>
            <a:chOff x="0" y="0"/>
            <a:chExt cx="750582" cy="167236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50582" cy="1672366"/>
            </a:xfrm>
            <a:custGeom>
              <a:avLst/>
              <a:gdLst/>
              <a:ahLst/>
              <a:cxnLst/>
              <a:rect r="r" b="b" t="t" l="l"/>
              <a:pathLst>
                <a:path h="1672366" w="750582">
                  <a:moveTo>
                    <a:pt x="0" y="0"/>
                  </a:moveTo>
                  <a:lnTo>
                    <a:pt x="750582" y="0"/>
                  </a:lnTo>
                  <a:lnTo>
                    <a:pt x="750582" y="1672366"/>
                  </a:lnTo>
                  <a:lnTo>
                    <a:pt x="0" y="1672366"/>
                  </a:lnTo>
                  <a:close/>
                </a:path>
              </a:pathLst>
            </a:custGeom>
            <a:solidFill>
              <a:srgbClr val="5B9291"/>
            </a:solidFill>
            <a:ln w="952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750582" cy="17104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028700" y="7394011"/>
            <a:ext cx="5852049" cy="930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6999" b="true">
                <a:solidFill>
                  <a:srgbClr val="21344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Ekibimiz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5971173" y="2761273"/>
            <a:ext cx="3762709" cy="6497027"/>
            <a:chOff x="0" y="0"/>
            <a:chExt cx="991002" cy="171115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991002" cy="1711151"/>
            </a:xfrm>
            <a:custGeom>
              <a:avLst/>
              <a:gdLst/>
              <a:ahLst/>
              <a:cxnLst/>
              <a:rect r="r" b="b" t="t" l="l"/>
              <a:pathLst>
                <a:path h="1711151" w="991002">
                  <a:moveTo>
                    <a:pt x="0" y="0"/>
                  </a:moveTo>
                  <a:lnTo>
                    <a:pt x="991002" y="0"/>
                  </a:lnTo>
                  <a:lnTo>
                    <a:pt x="991002" y="1711151"/>
                  </a:lnTo>
                  <a:lnTo>
                    <a:pt x="0" y="1711151"/>
                  </a:lnTo>
                  <a:close/>
                </a:path>
              </a:pathLst>
            </a:custGeom>
            <a:solidFill>
              <a:srgbClr val="335D5C">
                <a:alpha val="49804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991002" cy="17492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733882" y="2761273"/>
            <a:ext cx="3762709" cy="6497027"/>
            <a:chOff x="0" y="0"/>
            <a:chExt cx="991002" cy="1711151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991002" cy="1711151"/>
            </a:xfrm>
            <a:custGeom>
              <a:avLst/>
              <a:gdLst/>
              <a:ahLst/>
              <a:cxnLst/>
              <a:rect r="r" b="b" t="t" l="l"/>
              <a:pathLst>
                <a:path h="1711151" w="991002">
                  <a:moveTo>
                    <a:pt x="0" y="0"/>
                  </a:moveTo>
                  <a:lnTo>
                    <a:pt x="991002" y="0"/>
                  </a:lnTo>
                  <a:lnTo>
                    <a:pt x="991002" y="1711151"/>
                  </a:lnTo>
                  <a:lnTo>
                    <a:pt x="0" y="1711151"/>
                  </a:lnTo>
                  <a:close/>
                </a:path>
              </a:pathLst>
            </a:custGeom>
            <a:solidFill>
              <a:srgbClr val="335D5C">
                <a:alpha val="49804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991002" cy="17492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3496591" y="2761273"/>
            <a:ext cx="3762709" cy="6497027"/>
            <a:chOff x="0" y="0"/>
            <a:chExt cx="991002" cy="1711151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991002" cy="1711151"/>
            </a:xfrm>
            <a:custGeom>
              <a:avLst/>
              <a:gdLst/>
              <a:ahLst/>
              <a:cxnLst/>
              <a:rect r="r" b="b" t="t" l="l"/>
              <a:pathLst>
                <a:path h="1711151" w="991002">
                  <a:moveTo>
                    <a:pt x="0" y="0"/>
                  </a:moveTo>
                  <a:lnTo>
                    <a:pt x="991002" y="0"/>
                  </a:lnTo>
                  <a:lnTo>
                    <a:pt x="991002" y="1711151"/>
                  </a:lnTo>
                  <a:lnTo>
                    <a:pt x="0" y="1711151"/>
                  </a:lnTo>
                  <a:close/>
                </a:path>
              </a:pathLst>
            </a:custGeom>
            <a:solidFill>
              <a:srgbClr val="335D5C">
                <a:alpha val="49804"/>
              </a:srgbClr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991002" cy="17492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6852174" y="3403106"/>
            <a:ext cx="2000707" cy="2000707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0614883" y="3403106"/>
            <a:ext cx="2000707" cy="2000707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4377592" y="3403106"/>
            <a:ext cx="2000707" cy="2000707"/>
            <a:chOff x="0" y="0"/>
            <a:chExt cx="812800" cy="8128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6671091" y="3222023"/>
            <a:ext cx="2362873" cy="2362873"/>
            <a:chOff x="0" y="0"/>
            <a:chExt cx="812800" cy="8128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l="0" t="-274" r="0" b="-274"/>
              </a:stretch>
            </a:blipFill>
          </p:spPr>
        </p:sp>
      </p:grpSp>
      <p:grpSp>
        <p:nvGrpSpPr>
          <p:cNvPr name="Group 28" id="28"/>
          <p:cNvGrpSpPr/>
          <p:nvPr/>
        </p:nvGrpSpPr>
        <p:grpSpPr>
          <a:xfrm rot="0">
            <a:off x="10433800" y="3222023"/>
            <a:ext cx="2362873" cy="2362873"/>
            <a:chOff x="0" y="0"/>
            <a:chExt cx="812800" cy="81280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4"/>
              <a:stretch>
                <a:fillRect l="-6611" t="0" r="-14182" b="-18158"/>
              </a:stretch>
            </a:blipFill>
          </p:spPr>
        </p:sp>
      </p:grpSp>
      <p:grpSp>
        <p:nvGrpSpPr>
          <p:cNvPr name="Group 30" id="30"/>
          <p:cNvGrpSpPr/>
          <p:nvPr/>
        </p:nvGrpSpPr>
        <p:grpSpPr>
          <a:xfrm rot="0">
            <a:off x="14196509" y="3222023"/>
            <a:ext cx="2362873" cy="2362873"/>
            <a:chOff x="0" y="0"/>
            <a:chExt cx="812800" cy="81280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5"/>
              <a:stretch>
                <a:fillRect l="-91" t="0" r="-91" b="0"/>
              </a:stretch>
            </a:blipFill>
          </p:spPr>
        </p:sp>
      </p:grpSp>
      <p:sp>
        <p:nvSpPr>
          <p:cNvPr name="TextBox 32" id="32"/>
          <p:cNvSpPr txBox="true"/>
          <p:nvPr/>
        </p:nvSpPr>
        <p:spPr>
          <a:xfrm rot="0">
            <a:off x="9974819" y="6505486"/>
            <a:ext cx="3280836" cy="1749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Figma tasarımlarının Flutter ile kodlanması, kullanıcı ekranlarının ve etkileşimlerin geliştirilmesi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3734716" y="6505486"/>
            <a:ext cx="3280836" cy="2101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Firebase Authentication ve Firestore bağlantılarının kurulması, veri akışı ve kullanıcı doğrulama süreçlerinin entegrasyonu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5706125" y="477982"/>
            <a:ext cx="1424427" cy="800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b="true" sz="600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01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5971173" y="5721262"/>
            <a:ext cx="3762709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b="true" sz="250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METEHAN ZENGIN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9733882" y="5721262"/>
            <a:ext cx="3762709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b="true" sz="250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AYFER YAKIŞIR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3496591" y="5721262"/>
            <a:ext cx="3762709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b="true" sz="250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ENES ODABAŞ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6317520" y="6505486"/>
            <a:ext cx="3280836" cy="1749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Kullanıcı arayüz tasarımı, Figma prototipleri, sunum ve dökümantasyon süreçlerinin planlanması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EC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603350" y="8279157"/>
            <a:ext cx="1599056" cy="1592553"/>
            <a:chOff x="0" y="0"/>
            <a:chExt cx="1210652" cy="120572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10652" cy="1205729"/>
            </a:xfrm>
            <a:custGeom>
              <a:avLst/>
              <a:gdLst/>
              <a:ahLst/>
              <a:cxnLst/>
              <a:rect r="r" b="b" t="t" l="l"/>
              <a:pathLst>
                <a:path h="1205729" w="1210652">
                  <a:moveTo>
                    <a:pt x="0" y="0"/>
                  </a:moveTo>
                  <a:lnTo>
                    <a:pt x="1210652" y="0"/>
                  </a:lnTo>
                  <a:lnTo>
                    <a:pt x="1210652" y="1205729"/>
                  </a:lnTo>
                  <a:lnTo>
                    <a:pt x="0" y="1205729"/>
                  </a:lnTo>
                  <a:close/>
                </a:path>
              </a:pathLst>
            </a:custGeom>
            <a:solidFill>
              <a:srgbClr val="447B79"/>
            </a:solidFill>
            <a:ln w="1143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210652" cy="12438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885122" y="2408216"/>
            <a:ext cx="14517756" cy="6850084"/>
            <a:chOff x="0" y="0"/>
            <a:chExt cx="19357009" cy="9133446"/>
          </a:xfrm>
        </p:grpSpPr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2"/>
            <a:srcRect l="0" t="12673" r="0" b="12673"/>
            <a:stretch>
              <a:fillRect/>
            </a:stretch>
          </p:blipFill>
          <p:spPr>
            <a:xfrm flipH="false" flipV="false">
              <a:off x="0" y="0"/>
              <a:ext cx="5605670" cy="9133446"/>
            </a:xfrm>
            <a:prstGeom prst="rect">
              <a:avLst/>
            </a:prstGeom>
          </p:spPr>
        </p:pic>
        <p:pic>
          <p:nvPicPr>
            <p:cNvPr name="Picture 7" id="7"/>
            <p:cNvPicPr>
              <a:picLocks noChangeAspect="true"/>
            </p:cNvPicPr>
            <p:nvPr/>
          </p:nvPicPr>
          <p:blipFill>
            <a:blip r:embed="rId2"/>
            <a:srcRect l="0" t="12525" r="0" b="12525"/>
            <a:stretch>
              <a:fillRect/>
            </a:stretch>
          </p:blipFill>
          <p:spPr>
            <a:xfrm flipH="false" flipV="false">
              <a:off x="6875670" y="0"/>
              <a:ext cx="5605670" cy="9133446"/>
            </a:xfrm>
            <a:prstGeom prst="rect">
              <a:avLst/>
            </a:prstGeom>
          </p:spPr>
        </p:pic>
        <p:pic>
          <p:nvPicPr>
            <p:cNvPr name="Picture 8" id="8"/>
            <p:cNvPicPr>
              <a:picLocks noChangeAspect="true"/>
            </p:cNvPicPr>
            <p:nvPr/>
          </p:nvPicPr>
          <p:blipFill>
            <a:blip r:embed="rId2"/>
            <a:srcRect l="0" t="12673" r="0" b="12673"/>
            <a:stretch>
              <a:fillRect/>
            </a:stretch>
          </p:blipFill>
          <p:spPr>
            <a:xfrm flipH="false" flipV="false">
              <a:off x="13751339" y="0"/>
              <a:ext cx="5605670" cy="9133446"/>
            </a:xfrm>
            <a:prstGeom prst="rect">
              <a:avLst/>
            </a:prstGeom>
          </p:spPr>
        </p:pic>
      </p:grpSp>
      <p:grpSp>
        <p:nvGrpSpPr>
          <p:cNvPr name="Group 9" id="9"/>
          <p:cNvGrpSpPr/>
          <p:nvPr/>
        </p:nvGrpSpPr>
        <p:grpSpPr>
          <a:xfrm rot="0">
            <a:off x="12425932" y="6041099"/>
            <a:ext cx="3762709" cy="3217201"/>
            <a:chOff x="0" y="0"/>
            <a:chExt cx="991002" cy="84732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991002" cy="847329"/>
            </a:xfrm>
            <a:custGeom>
              <a:avLst/>
              <a:gdLst/>
              <a:ahLst/>
              <a:cxnLst/>
              <a:rect r="r" b="b" t="t" l="l"/>
              <a:pathLst>
                <a:path h="847329" w="991002">
                  <a:moveTo>
                    <a:pt x="0" y="0"/>
                  </a:moveTo>
                  <a:lnTo>
                    <a:pt x="991002" y="0"/>
                  </a:lnTo>
                  <a:lnTo>
                    <a:pt x="991002" y="847329"/>
                  </a:lnTo>
                  <a:lnTo>
                    <a:pt x="0" y="847329"/>
                  </a:lnTo>
                  <a:close/>
                </a:path>
              </a:pathLst>
            </a:custGeom>
            <a:solidFill>
              <a:srgbClr val="5B9291">
                <a:alpha val="49804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991002" cy="8854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579414" y="7962598"/>
            <a:ext cx="1117379" cy="1112835"/>
            <a:chOff x="0" y="0"/>
            <a:chExt cx="1210652" cy="1205729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210652" cy="1205729"/>
            </a:xfrm>
            <a:custGeom>
              <a:avLst/>
              <a:gdLst/>
              <a:ahLst/>
              <a:cxnLst/>
              <a:rect r="r" b="b" t="t" l="l"/>
              <a:pathLst>
                <a:path h="1205729" w="1210652">
                  <a:moveTo>
                    <a:pt x="0" y="0"/>
                  </a:moveTo>
                  <a:lnTo>
                    <a:pt x="1210652" y="0"/>
                  </a:lnTo>
                  <a:lnTo>
                    <a:pt x="1210652" y="1205729"/>
                  </a:lnTo>
                  <a:lnTo>
                    <a:pt x="0" y="1205729"/>
                  </a:lnTo>
                  <a:close/>
                </a:path>
              </a:pathLst>
            </a:custGeom>
            <a:solidFill>
              <a:srgbClr val="447B79"/>
            </a:solidFill>
            <a:ln w="1143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1210652" cy="12438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737653" y="724875"/>
            <a:ext cx="1019678" cy="1015531"/>
            <a:chOff x="0" y="0"/>
            <a:chExt cx="1210652" cy="1205729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210652" cy="1205729"/>
            </a:xfrm>
            <a:custGeom>
              <a:avLst/>
              <a:gdLst/>
              <a:ahLst/>
              <a:cxnLst/>
              <a:rect r="r" b="b" t="t" l="l"/>
              <a:pathLst>
                <a:path h="1205729" w="1210652">
                  <a:moveTo>
                    <a:pt x="0" y="0"/>
                  </a:moveTo>
                  <a:lnTo>
                    <a:pt x="1210652" y="0"/>
                  </a:lnTo>
                  <a:lnTo>
                    <a:pt x="1210652" y="1205729"/>
                  </a:lnTo>
                  <a:lnTo>
                    <a:pt x="0" y="1205729"/>
                  </a:lnTo>
                  <a:close/>
                </a:path>
              </a:pathLst>
            </a:custGeom>
            <a:solidFill>
              <a:srgbClr val="447B79"/>
            </a:solidFill>
            <a:ln w="1143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1210652" cy="12438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300069" y="310879"/>
            <a:ext cx="831373" cy="827992"/>
            <a:chOff x="0" y="0"/>
            <a:chExt cx="1210652" cy="1205729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210652" cy="1205729"/>
            </a:xfrm>
            <a:custGeom>
              <a:avLst/>
              <a:gdLst/>
              <a:ahLst/>
              <a:cxnLst/>
              <a:rect r="r" b="b" t="t" l="l"/>
              <a:pathLst>
                <a:path h="1205729" w="1210652">
                  <a:moveTo>
                    <a:pt x="0" y="0"/>
                  </a:moveTo>
                  <a:lnTo>
                    <a:pt x="1210652" y="0"/>
                  </a:lnTo>
                  <a:lnTo>
                    <a:pt x="1210652" y="1205729"/>
                  </a:lnTo>
                  <a:lnTo>
                    <a:pt x="0" y="1205729"/>
                  </a:lnTo>
                  <a:close/>
                </a:path>
              </a:pathLst>
            </a:custGeom>
            <a:solidFill>
              <a:srgbClr val="213448"/>
            </a:solidFill>
            <a:ln w="1143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0" y="-38100"/>
              <a:ext cx="1210652" cy="12438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2270474" y="1162050"/>
            <a:ext cx="13676828" cy="930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b="true" sz="6999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PROBLEM TANIMI</a:t>
            </a:r>
          </a:p>
        </p:txBody>
      </p:sp>
      <p:grpSp>
        <p:nvGrpSpPr>
          <p:cNvPr name="Group 22" id="22"/>
          <p:cNvGrpSpPr/>
          <p:nvPr/>
        </p:nvGrpSpPr>
        <p:grpSpPr>
          <a:xfrm rot="0">
            <a:off x="2099762" y="6041099"/>
            <a:ext cx="3762709" cy="3217201"/>
            <a:chOff x="0" y="0"/>
            <a:chExt cx="991002" cy="847329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991002" cy="847329"/>
            </a:xfrm>
            <a:custGeom>
              <a:avLst/>
              <a:gdLst/>
              <a:ahLst/>
              <a:cxnLst/>
              <a:rect r="r" b="b" t="t" l="l"/>
              <a:pathLst>
                <a:path h="847329" w="991002">
                  <a:moveTo>
                    <a:pt x="0" y="0"/>
                  </a:moveTo>
                  <a:lnTo>
                    <a:pt x="991002" y="0"/>
                  </a:lnTo>
                  <a:lnTo>
                    <a:pt x="991002" y="847329"/>
                  </a:lnTo>
                  <a:lnTo>
                    <a:pt x="0" y="847329"/>
                  </a:lnTo>
                  <a:close/>
                </a:path>
              </a:pathLst>
            </a:custGeom>
            <a:solidFill>
              <a:srgbClr val="5B9291">
                <a:alpha val="49804"/>
              </a:srgbClr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38100"/>
              <a:ext cx="991002" cy="8854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7262646" y="6041099"/>
            <a:ext cx="3762709" cy="3217201"/>
            <a:chOff x="0" y="0"/>
            <a:chExt cx="991002" cy="847329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991002" cy="847329"/>
            </a:xfrm>
            <a:custGeom>
              <a:avLst/>
              <a:gdLst/>
              <a:ahLst/>
              <a:cxnLst/>
              <a:rect r="r" b="b" t="t" l="l"/>
              <a:pathLst>
                <a:path h="847329" w="991002">
                  <a:moveTo>
                    <a:pt x="0" y="0"/>
                  </a:moveTo>
                  <a:lnTo>
                    <a:pt x="991002" y="0"/>
                  </a:lnTo>
                  <a:lnTo>
                    <a:pt x="991002" y="847329"/>
                  </a:lnTo>
                  <a:lnTo>
                    <a:pt x="0" y="847329"/>
                  </a:lnTo>
                  <a:close/>
                </a:path>
              </a:pathLst>
            </a:custGeom>
            <a:solidFill>
              <a:srgbClr val="5B9291">
                <a:alpha val="49804"/>
              </a:srgbClr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38100"/>
              <a:ext cx="991002" cy="8854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300069" y="8797225"/>
            <a:ext cx="558689" cy="556418"/>
            <a:chOff x="0" y="0"/>
            <a:chExt cx="1210652" cy="1205729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1210652" cy="1205729"/>
            </a:xfrm>
            <a:custGeom>
              <a:avLst/>
              <a:gdLst/>
              <a:ahLst/>
              <a:cxnLst/>
              <a:rect r="r" b="b" t="t" l="l"/>
              <a:pathLst>
                <a:path h="1205729" w="1210652">
                  <a:moveTo>
                    <a:pt x="0" y="0"/>
                  </a:moveTo>
                  <a:lnTo>
                    <a:pt x="1210652" y="0"/>
                  </a:lnTo>
                  <a:lnTo>
                    <a:pt x="1210652" y="1205729"/>
                  </a:lnTo>
                  <a:lnTo>
                    <a:pt x="0" y="1205729"/>
                  </a:lnTo>
                  <a:close/>
                </a:path>
              </a:pathLst>
            </a:custGeom>
            <a:solidFill>
              <a:srgbClr val="213448"/>
            </a:solidFill>
            <a:ln w="1143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30" id="30"/>
            <p:cNvSpPr txBox="true"/>
            <p:nvPr/>
          </p:nvSpPr>
          <p:spPr>
            <a:xfrm>
              <a:off x="0" y="-38100"/>
              <a:ext cx="1210652" cy="12438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15641752" y="-1730308"/>
            <a:ext cx="1553175" cy="3460616"/>
            <a:chOff x="0" y="0"/>
            <a:chExt cx="750582" cy="1672365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750582" cy="1672366"/>
            </a:xfrm>
            <a:custGeom>
              <a:avLst/>
              <a:gdLst/>
              <a:ahLst/>
              <a:cxnLst/>
              <a:rect r="r" b="b" t="t" l="l"/>
              <a:pathLst>
                <a:path h="1672366" w="750582">
                  <a:moveTo>
                    <a:pt x="0" y="0"/>
                  </a:moveTo>
                  <a:lnTo>
                    <a:pt x="750582" y="0"/>
                  </a:lnTo>
                  <a:lnTo>
                    <a:pt x="750582" y="1672366"/>
                  </a:lnTo>
                  <a:lnTo>
                    <a:pt x="0" y="1672366"/>
                  </a:lnTo>
                  <a:close/>
                </a:path>
              </a:pathLst>
            </a:custGeom>
            <a:solidFill>
              <a:srgbClr val="447B79"/>
            </a:solidFill>
            <a:ln w="952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33" id="33"/>
            <p:cNvSpPr txBox="true"/>
            <p:nvPr/>
          </p:nvSpPr>
          <p:spPr>
            <a:xfrm>
              <a:off x="0" y="-38100"/>
              <a:ext cx="750582" cy="17104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34" id="34"/>
          <p:cNvSpPr txBox="true"/>
          <p:nvPr/>
        </p:nvSpPr>
        <p:spPr>
          <a:xfrm rot="0">
            <a:off x="2099762" y="6185565"/>
            <a:ext cx="3762709" cy="6210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b="true" sz="180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1. ÇÖZÜLMESI GEREKEN TEMEL PROBLEM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2340698" y="6797069"/>
            <a:ext cx="3280836" cy="2089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60"/>
              </a:lnSpc>
            </a:pPr>
            <a:r>
              <a:rPr lang="en-US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Girişimciler ve yatırımcılar arasındaki mevcut iletişim ve iş birliği süreçleri genellikle düzensiz, plansız ve veriye dayalı olmaktan uzaktır.</a:t>
            </a:r>
          </a:p>
          <a:p>
            <a:pPr algn="l" marL="259080" indent="-129540" lvl="1">
              <a:lnSpc>
                <a:spcPts val="1560"/>
              </a:lnSpc>
              <a:buFont typeface="Arial"/>
              <a:buChar char="•"/>
            </a:pPr>
            <a:r>
              <a:rPr lang="en-US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Doğru yatırımcı ile girişimcinin buluşması zordur.</a:t>
            </a:r>
          </a:p>
          <a:p>
            <a:pPr algn="l" marL="259080" indent="-129540" lvl="1">
              <a:lnSpc>
                <a:spcPts val="1560"/>
              </a:lnSpc>
              <a:buFont typeface="Arial"/>
              <a:buChar char="•"/>
            </a:pPr>
            <a:r>
              <a:rPr lang="en-US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Mentörlük ve destek mekanizmaları sistematik değildir.</a:t>
            </a:r>
          </a:p>
          <a:p>
            <a:pPr algn="l" marL="259080" indent="-129540" lvl="1">
              <a:lnSpc>
                <a:spcPts val="1560"/>
              </a:lnSpc>
              <a:buFont typeface="Arial"/>
              <a:buChar char="•"/>
            </a:pPr>
            <a:r>
              <a:rPr lang="en-US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Toplantılar etkili planlanmaz, fırsatlar kaçırılır.</a:t>
            </a:r>
          </a:p>
          <a:p>
            <a:pPr algn="l">
              <a:lnSpc>
                <a:spcPts val="1560"/>
              </a:lnSpc>
            </a:pPr>
          </a:p>
        </p:txBody>
      </p:sp>
      <p:sp>
        <p:nvSpPr>
          <p:cNvPr name="TextBox 36" id="36"/>
          <p:cNvSpPr txBox="true"/>
          <p:nvPr/>
        </p:nvSpPr>
        <p:spPr>
          <a:xfrm rot="0">
            <a:off x="7262646" y="6154465"/>
            <a:ext cx="3762709" cy="6210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b="true" sz="180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PAZAR BÜYÜKLÜĞÜ VE ETKI POTANSIYELI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7503582" y="6797069"/>
            <a:ext cx="3280836" cy="2470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59086" indent="-129543" lvl="1">
              <a:lnSpc>
                <a:spcPts val="1560"/>
              </a:lnSpc>
              <a:buFont typeface="Arial"/>
              <a:buChar char="•"/>
            </a:pPr>
            <a:r>
              <a:rPr lang="en-US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Türkiye’de girişimcilik ekosistemi hızla büyümekte; 2024 yılında 2 milyar $’ı aşan yatırım hacmi bulunmaktadır.</a:t>
            </a:r>
          </a:p>
          <a:p>
            <a:pPr algn="l" marL="259086" indent="-129543" lvl="1">
              <a:lnSpc>
                <a:spcPts val="1560"/>
              </a:lnSpc>
              <a:buFont typeface="Arial"/>
              <a:buChar char="•"/>
            </a:pPr>
            <a:r>
              <a:rPr lang="en-US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Dünya genelinde startup yatırımları 500 milyar $’ı geçerken, dijital platformlarla desteklenen işbirlikleri başarı oranlarını önemli ölçüde artırmaktadır.</a:t>
            </a:r>
          </a:p>
          <a:p>
            <a:pPr algn="l" marL="259086" indent="-129543" lvl="1">
              <a:lnSpc>
                <a:spcPts val="1560"/>
              </a:lnSpc>
              <a:buFont typeface="Arial"/>
              <a:buChar char="•"/>
            </a:pPr>
            <a:r>
              <a:rPr lang="en-US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CubeConnect, bu büyük ve gelişen pazar içinde ilk ve tek rol bazlı, entegre eşleşme ve mentörlük çözümünü sunarak benzersiz bir konuma sahiptir.</a:t>
            </a:r>
          </a:p>
          <a:p>
            <a:pPr algn="l">
              <a:lnSpc>
                <a:spcPts val="1560"/>
              </a:lnSpc>
            </a:pPr>
          </a:p>
        </p:txBody>
      </p:sp>
      <p:sp>
        <p:nvSpPr>
          <p:cNvPr name="TextBox 38" id="38"/>
          <p:cNvSpPr txBox="true"/>
          <p:nvPr/>
        </p:nvSpPr>
        <p:spPr>
          <a:xfrm rot="0">
            <a:off x="12425529" y="6185565"/>
            <a:ext cx="3762709" cy="3562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b="true" sz="210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PROBLEMIN ÖNEMI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2663654" y="6701819"/>
            <a:ext cx="3280836" cy="2280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59080" indent="-129540" lvl="1">
              <a:lnSpc>
                <a:spcPts val="1560"/>
              </a:lnSpc>
              <a:buFont typeface="Arial"/>
              <a:buChar char="•"/>
            </a:pPr>
            <a:r>
              <a:rPr lang="en-US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Yetersiz eşleşme ve koordinasyon, hem girişimcilerde moral kaybına hem de yatırımcıların kaynak israfına neden olmaktadır.</a:t>
            </a:r>
          </a:p>
          <a:p>
            <a:pPr algn="l" marL="259080" indent="-129540" lvl="1">
              <a:lnSpc>
                <a:spcPts val="1560"/>
              </a:lnSpc>
              <a:buFont typeface="Arial"/>
              <a:buChar char="•"/>
            </a:pPr>
            <a:r>
              <a:rPr lang="en-US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Sistematik mentörlük ve planlama eksikliği, girişimlerin büyüme hızını ve sürdürülebilirliğini olumsuz etkiler.</a:t>
            </a:r>
          </a:p>
          <a:p>
            <a:pPr algn="l" marL="259080" indent="-129540" lvl="1">
              <a:lnSpc>
                <a:spcPts val="1560"/>
              </a:lnSpc>
              <a:buFont typeface="Arial"/>
              <a:buChar char="•"/>
            </a:pPr>
            <a:r>
              <a:rPr lang="en-US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Veriye dayalı, yapılandırılmış platformlar olmadan, ekosistemin potansiyel katkısı tam olarak gerçekleşemez.</a:t>
            </a:r>
          </a:p>
          <a:p>
            <a:pPr algn="l">
              <a:lnSpc>
                <a:spcPts val="1560"/>
              </a:lnSpc>
            </a:pPr>
          </a:p>
        </p:txBody>
      </p:sp>
      <p:sp>
        <p:nvSpPr>
          <p:cNvPr name="TextBox 40" id="40"/>
          <p:cNvSpPr txBox="true"/>
          <p:nvPr/>
        </p:nvSpPr>
        <p:spPr>
          <a:xfrm rot="0">
            <a:off x="15706125" y="477982"/>
            <a:ext cx="1424427" cy="800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b="true" sz="600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02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bg>
      <p:bgPr>
        <a:solidFill>
          <a:srgbClr val="F1EC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EC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603350" y="8279157"/>
            <a:ext cx="1599056" cy="1592553"/>
            <a:chOff x="0" y="0"/>
            <a:chExt cx="1210652" cy="120572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10652" cy="1205729"/>
            </a:xfrm>
            <a:custGeom>
              <a:avLst/>
              <a:gdLst/>
              <a:ahLst/>
              <a:cxnLst/>
              <a:rect r="r" b="b" t="t" l="l"/>
              <a:pathLst>
                <a:path h="1205729" w="1210652">
                  <a:moveTo>
                    <a:pt x="0" y="0"/>
                  </a:moveTo>
                  <a:lnTo>
                    <a:pt x="1210652" y="0"/>
                  </a:lnTo>
                  <a:lnTo>
                    <a:pt x="1210652" y="1205729"/>
                  </a:lnTo>
                  <a:lnTo>
                    <a:pt x="0" y="1205729"/>
                  </a:lnTo>
                  <a:close/>
                </a:path>
              </a:pathLst>
            </a:custGeom>
            <a:solidFill>
              <a:srgbClr val="447B79"/>
            </a:solidFill>
            <a:ln w="1143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210652" cy="12438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737653" y="724875"/>
            <a:ext cx="1019678" cy="1015531"/>
            <a:chOff x="0" y="0"/>
            <a:chExt cx="1210652" cy="120572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10652" cy="1205729"/>
            </a:xfrm>
            <a:custGeom>
              <a:avLst/>
              <a:gdLst/>
              <a:ahLst/>
              <a:cxnLst/>
              <a:rect r="r" b="b" t="t" l="l"/>
              <a:pathLst>
                <a:path h="1205729" w="1210652">
                  <a:moveTo>
                    <a:pt x="0" y="0"/>
                  </a:moveTo>
                  <a:lnTo>
                    <a:pt x="1210652" y="0"/>
                  </a:lnTo>
                  <a:lnTo>
                    <a:pt x="1210652" y="1205729"/>
                  </a:lnTo>
                  <a:lnTo>
                    <a:pt x="0" y="1205729"/>
                  </a:lnTo>
                  <a:close/>
                </a:path>
              </a:pathLst>
            </a:custGeom>
            <a:solidFill>
              <a:srgbClr val="447B79"/>
            </a:solidFill>
            <a:ln w="1143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210652" cy="12438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579414" y="7962598"/>
            <a:ext cx="1117379" cy="1112835"/>
            <a:chOff x="0" y="0"/>
            <a:chExt cx="1210652" cy="120572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10652" cy="1205729"/>
            </a:xfrm>
            <a:custGeom>
              <a:avLst/>
              <a:gdLst/>
              <a:ahLst/>
              <a:cxnLst/>
              <a:rect r="r" b="b" t="t" l="l"/>
              <a:pathLst>
                <a:path h="1205729" w="1210652">
                  <a:moveTo>
                    <a:pt x="0" y="0"/>
                  </a:moveTo>
                  <a:lnTo>
                    <a:pt x="1210652" y="0"/>
                  </a:lnTo>
                  <a:lnTo>
                    <a:pt x="1210652" y="1205729"/>
                  </a:lnTo>
                  <a:lnTo>
                    <a:pt x="0" y="1205729"/>
                  </a:lnTo>
                  <a:close/>
                </a:path>
              </a:pathLst>
            </a:custGeom>
            <a:solidFill>
              <a:srgbClr val="447B79"/>
            </a:solidFill>
            <a:ln w="1143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210652" cy="12438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390019" y="1427307"/>
            <a:ext cx="15012859" cy="8131304"/>
            <a:chOff x="0" y="0"/>
            <a:chExt cx="20017146" cy="10841739"/>
          </a:xfrm>
        </p:grpSpPr>
        <p:pic>
          <p:nvPicPr>
            <p:cNvPr name="Picture 12" id="12"/>
            <p:cNvPicPr>
              <a:picLocks noChangeAspect="true"/>
            </p:cNvPicPr>
            <p:nvPr/>
          </p:nvPicPr>
          <p:blipFill>
            <a:blip r:embed="rId2"/>
            <a:srcRect l="0" t="7196" r="0" b="7196"/>
            <a:stretch>
              <a:fillRect/>
            </a:stretch>
          </p:blipFill>
          <p:spPr>
            <a:xfrm flipH="false" flipV="false">
              <a:off x="0" y="0"/>
              <a:ext cx="5825715" cy="10841739"/>
            </a:xfrm>
            <a:prstGeom prst="rect">
              <a:avLst/>
            </a:prstGeom>
          </p:spPr>
        </p:pic>
        <p:pic>
          <p:nvPicPr>
            <p:cNvPr name="Picture 13" id="13"/>
            <p:cNvPicPr>
              <a:picLocks noChangeAspect="true"/>
            </p:cNvPicPr>
            <p:nvPr/>
          </p:nvPicPr>
          <p:blipFill>
            <a:blip r:embed="rId3"/>
            <a:srcRect l="0" t="194" r="0" b="14199"/>
            <a:stretch>
              <a:fillRect/>
            </a:stretch>
          </p:blipFill>
          <p:spPr>
            <a:xfrm flipH="false" flipV="false">
              <a:off x="7095715" y="0"/>
              <a:ext cx="5825715" cy="10841739"/>
            </a:xfrm>
            <a:prstGeom prst="rect">
              <a:avLst/>
            </a:prstGeom>
          </p:spPr>
        </p:pic>
        <p:pic>
          <p:nvPicPr>
            <p:cNvPr name="Picture 14" id="14"/>
            <p:cNvPicPr>
              <a:picLocks noChangeAspect="true"/>
            </p:cNvPicPr>
            <p:nvPr/>
          </p:nvPicPr>
          <p:blipFill>
            <a:blip r:embed="rId4"/>
            <a:srcRect l="0" t="14393" r="0" b="0"/>
            <a:stretch>
              <a:fillRect/>
            </a:stretch>
          </p:blipFill>
          <p:spPr>
            <a:xfrm flipH="false" flipV="false">
              <a:off x="14191430" y="0"/>
              <a:ext cx="5825715" cy="10841739"/>
            </a:xfrm>
            <a:prstGeom prst="rect">
              <a:avLst/>
            </a:prstGeom>
          </p:spPr>
        </p:pic>
      </p:grpSp>
      <p:grpSp>
        <p:nvGrpSpPr>
          <p:cNvPr name="Group 15" id="15"/>
          <p:cNvGrpSpPr/>
          <p:nvPr/>
        </p:nvGrpSpPr>
        <p:grpSpPr>
          <a:xfrm rot="0">
            <a:off x="300069" y="310879"/>
            <a:ext cx="831373" cy="827992"/>
            <a:chOff x="0" y="0"/>
            <a:chExt cx="1210652" cy="1205729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210652" cy="1205729"/>
            </a:xfrm>
            <a:custGeom>
              <a:avLst/>
              <a:gdLst/>
              <a:ahLst/>
              <a:cxnLst/>
              <a:rect r="r" b="b" t="t" l="l"/>
              <a:pathLst>
                <a:path h="1205729" w="1210652">
                  <a:moveTo>
                    <a:pt x="0" y="0"/>
                  </a:moveTo>
                  <a:lnTo>
                    <a:pt x="1210652" y="0"/>
                  </a:lnTo>
                  <a:lnTo>
                    <a:pt x="1210652" y="1205729"/>
                  </a:lnTo>
                  <a:lnTo>
                    <a:pt x="0" y="1205729"/>
                  </a:lnTo>
                  <a:close/>
                </a:path>
              </a:pathLst>
            </a:custGeom>
            <a:solidFill>
              <a:srgbClr val="213448"/>
            </a:solidFill>
            <a:ln w="1143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1210652" cy="12438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2267662" y="497032"/>
            <a:ext cx="13676828" cy="930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b="true" sz="6999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DEMO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300069" y="8797225"/>
            <a:ext cx="558689" cy="556418"/>
            <a:chOff x="0" y="0"/>
            <a:chExt cx="1210652" cy="1205729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210652" cy="1205729"/>
            </a:xfrm>
            <a:custGeom>
              <a:avLst/>
              <a:gdLst/>
              <a:ahLst/>
              <a:cxnLst/>
              <a:rect r="r" b="b" t="t" l="l"/>
              <a:pathLst>
                <a:path h="1205729" w="1210652">
                  <a:moveTo>
                    <a:pt x="0" y="0"/>
                  </a:moveTo>
                  <a:lnTo>
                    <a:pt x="1210652" y="0"/>
                  </a:lnTo>
                  <a:lnTo>
                    <a:pt x="1210652" y="1205729"/>
                  </a:lnTo>
                  <a:lnTo>
                    <a:pt x="0" y="1205729"/>
                  </a:lnTo>
                  <a:close/>
                </a:path>
              </a:pathLst>
            </a:custGeom>
            <a:solidFill>
              <a:srgbClr val="213448"/>
            </a:solidFill>
            <a:ln w="1143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0" y="-38100"/>
              <a:ext cx="1210652" cy="12438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5641752" y="-1730308"/>
            <a:ext cx="1553175" cy="3460616"/>
            <a:chOff x="0" y="0"/>
            <a:chExt cx="750582" cy="1672365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750582" cy="1672366"/>
            </a:xfrm>
            <a:custGeom>
              <a:avLst/>
              <a:gdLst/>
              <a:ahLst/>
              <a:cxnLst/>
              <a:rect r="r" b="b" t="t" l="l"/>
              <a:pathLst>
                <a:path h="1672366" w="750582">
                  <a:moveTo>
                    <a:pt x="0" y="0"/>
                  </a:moveTo>
                  <a:lnTo>
                    <a:pt x="750582" y="0"/>
                  </a:lnTo>
                  <a:lnTo>
                    <a:pt x="750582" y="1672366"/>
                  </a:lnTo>
                  <a:lnTo>
                    <a:pt x="0" y="1672366"/>
                  </a:lnTo>
                  <a:close/>
                </a:path>
              </a:pathLst>
            </a:custGeom>
            <a:solidFill>
              <a:srgbClr val="447B79"/>
            </a:solidFill>
            <a:ln w="952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0" y="-38100"/>
              <a:ext cx="750582" cy="17104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5" id="25"/>
          <p:cNvSpPr txBox="true"/>
          <p:nvPr/>
        </p:nvSpPr>
        <p:spPr>
          <a:xfrm rot="0">
            <a:off x="15706125" y="477982"/>
            <a:ext cx="1424427" cy="800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b="true" sz="600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02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EC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310050" y="865135"/>
            <a:ext cx="13676828" cy="930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b="true" sz="6999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ÇÖZÜM GENEL BAKIŞI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547467" y="2122829"/>
            <a:ext cx="15201994" cy="3194675"/>
            <a:chOff x="0" y="0"/>
            <a:chExt cx="20269326" cy="4259566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2"/>
            <a:srcRect l="0" t="13408" r="0" b="53343"/>
            <a:stretch>
              <a:fillRect/>
            </a:stretch>
          </p:blipFill>
          <p:spPr>
            <a:xfrm flipH="false" flipV="false">
              <a:off x="0" y="0"/>
              <a:ext cx="5869871" cy="4259566"/>
            </a:xfrm>
            <a:prstGeom prst="rect">
              <a:avLst/>
            </a:prstGeom>
          </p:spPr>
        </p:pic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3"/>
            <a:srcRect l="0" t="15497" r="0" b="15497"/>
            <a:stretch>
              <a:fillRect/>
            </a:stretch>
          </p:blipFill>
          <p:spPr>
            <a:xfrm flipH="false" flipV="false">
              <a:off x="7199727" y="0"/>
              <a:ext cx="5869871" cy="4259566"/>
            </a:xfrm>
            <a:prstGeom prst="rect">
              <a:avLst/>
            </a:prstGeom>
          </p:spPr>
        </p:pic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4"/>
            <a:srcRect l="0" t="33375" r="0" b="33375"/>
            <a:stretch>
              <a:fillRect/>
            </a:stretch>
          </p:blipFill>
          <p:spPr>
            <a:xfrm flipH="false" flipV="false">
              <a:off x="14399455" y="0"/>
              <a:ext cx="5869871" cy="4259566"/>
            </a:xfrm>
            <a:prstGeom prst="rect">
              <a:avLst/>
            </a:prstGeom>
          </p:spPr>
        </p:pic>
      </p:grpSp>
      <p:grpSp>
        <p:nvGrpSpPr>
          <p:cNvPr name="Group 7" id="7"/>
          <p:cNvGrpSpPr/>
          <p:nvPr/>
        </p:nvGrpSpPr>
        <p:grpSpPr>
          <a:xfrm rot="0">
            <a:off x="1519632" y="5641354"/>
            <a:ext cx="4415002" cy="4645646"/>
            <a:chOff x="0" y="0"/>
            <a:chExt cx="1110462" cy="116847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110461" cy="1168473"/>
            </a:xfrm>
            <a:custGeom>
              <a:avLst/>
              <a:gdLst/>
              <a:ahLst/>
              <a:cxnLst/>
              <a:rect r="r" b="b" t="t" l="l"/>
              <a:pathLst>
                <a:path h="1168473" w="1110461">
                  <a:moveTo>
                    <a:pt x="0" y="0"/>
                  </a:moveTo>
                  <a:lnTo>
                    <a:pt x="1110461" y="0"/>
                  </a:lnTo>
                  <a:lnTo>
                    <a:pt x="1110461" y="1168473"/>
                  </a:lnTo>
                  <a:lnTo>
                    <a:pt x="0" y="1168473"/>
                  </a:lnTo>
                  <a:close/>
                </a:path>
              </a:pathLst>
            </a:custGeom>
            <a:solidFill>
              <a:srgbClr val="335D5C">
                <a:alpha val="49804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1110462" cy="12065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6923103" y="5641354"/>
            <a:ext cx="4415002" cy="4645646"/>
            <a:chOff x="0" y="0"/>
            <a:chExt cx="1110462" cy="116847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110461" cy="1168473"/>
            </a:xfrm>
            <a:custGeom>
              <a:avLst/>
              <a:gdLst/>
              <a:ahLst/>
              <a:cxnLst/>
              <a:rect r="r" b="b" t="t" l="l"/>
              <a:pathLst>
                <a:path h="1168473" w="1110461">
                  <a:moveTo>
                    <a:pt x="0" y="0"/>
                  </a:moveTo>
                  <a:lnTo>
                    <a:pt x="1110461" y="0"/>
                  </a:lnTo>
                  <a:lnTo>
                    <a:pt x="1110461" y="1168473"/>
                  </a:lnTo>
                  <a:lnTo>
                    <a:pt x="0" y="1168473"/>
                  </a:lnTo>
                  <a:close/>
                </a:path>
              </a:pathLst>
            </a:custGeom>
            <a:solidFill>
              <a:srgbClr val="335D5C">
                <a:alpha val="49804"/>
              </a:srgbClr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1110462" cy="12065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2326573" y="5708029"/>
            <a:ext cx="4415002" cy="4578971"/>
            <a:chOff x="0" y="0"/>
            <a:chExt cx="1110462" cy="1151703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110461" cy="1151703"/>
            </a:xfrm>
            <a:custGeom>
              <a:avLst/>
              <a:gdLst/>
              <a:ahLst/>
              <a:cxnLst/>
              <a:rect r="r" b="b" t="t" l="l"/>
              <a:pathLst>
                <a:path h="1151703" w="1110461">
                  <a:moveTo>
                    <a:pt x="0" y="0"/>
                  </a:moveTo>
                  <a:lnTo>
                    <a:pt x="1110461" y="0"/>
                  </a:lnTo>
                  <a:lnTo>
                    <a:pt x="1110461" y="1151703"/>
                  </a:lnTo>
                  <a:lnTo>
                    <a:pt x="0" y="1151703"/>
                  </a:lnTo>
                  <a:close/>
                </a:path>
              </a:pathLst>
            </a:custGeom>
            <a:solidFill>
              <a:srgbClr val="335D5C">
                <a:alpha val="49804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1110462" cy="11898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5641752" y="-1730308"/>
            <a:ext cx="1553175" cy="3460616"/>
            <a:chOff x="0" y="0"/>
            <a:chExt cx="750582" cy="1672365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750582" cy="1672366"/>
            </a:xfrm>
            <a:custGeom>
              <a:avLst/>
              <a:gdLst/>
              <a:ahLst/>
              <a:cxnLst/>
              <a:rect r="r" b="b" t="t" l="l"/>
              <a:pathLst>
                <a:path h="1672366" w="750582">
                  <a:moveTo>
                    <a:pt x="0" y="0"/>
                  </a:moveTo>
                  <a:lnTo>
                    <a:pt x="750582" y="0"/>
                  </a:lnTo>
                  <a:lnTo>
                    <a:pt x="750582" y="1672366"/>
                  </a:lnTo>
                  <a:lnTo>
                    <a:pt x="0" y="1672366"/>
                  </a:lnTo>
                  <a:close/>
                </a:path>
              </a:pathLst>
            </a:custGeom>
            <a:solidFill>
              <a:srgbClr val="447B79"/>
            </a:solidFill>
            <a:ln w="952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750582" cy="17104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15706125" y="477982"/>
            <a:ext cx="1424427" cy="800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b="true" sz="600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03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790062" y="731785"/>
            <a:ext cx="1117379" cy="1112835"/>
            <a:chOff x="0" y="0"/>
            <a:chExt cx="1210652" cy="1205729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210652" cy="1205729"/>
            </a:xfrm>
            <a:custGeom>
              <a:avLst/>
              <a:gdLst/>
              <a:ahLst/>
              <a:cxnLst/>
              <a:rect r="r" b="b" t="t" l="l"/>
              <a:pathLst>
                <a:path h="1205729" w="1210652">
                  <a:moveTo>
                    <a:pt x="0" y="0"/>
                  </a:moveTo>
                  <a:lnTo>
                    <a:pt x="1210652" y="0"/>
                  </a:lnTo>
                  <a:lnTo>
                    <a:pt x="1210652" y="1205729"/>
                  </a:lnTo>
                  <a:lnTo>
                    <a:pt x="0" y="1205729"/>
                  </a:lnTo>
                  <a:close/>
                </a:path>
              </a:pathLst>
            </a:custGeom>
            <a:solidFill>
              <a:srgbClr val="213448"/>
            </a:solidFill>
            <a:ln w="1143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1210652" cy="12438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510717" y="1566412"/>
            <a:ext cx="558689" cy="556418"/>
            <a:chOff x="0" y="0"/>
            <a:chExt cx="1210652" cy="1205729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210652" cy="1205729"/>
            </a:xfrm>
            <a:custGeom>
              <a:avLst/>
              <a:gdLst/>
              <a:ahLst/>
              <a:cxnLst/>
              <a:rect r="r" b="b" t="t" l="l"/>
              <a:pathLst>
                <a:path h="1205729" w="1210652">
                  <a:moveTo>
                    <a:pt x="0" y="0"/>
                  </a:moveTo>
                  <a:lnTo>
                    <a:pt x="1210652" y="0"/>
                  </a:lnTo>
                  <a:lnTo>
                    <a:pt x="1210652" y="1205729"/>
                  </a:lnTo>
                  <a:lnTo>
                    <a:pt x="0" y="1205729"/>
                  </a:lnTo>
                  <a:close/>
                </a:path>
              </a:pathLst>
            </a:custGeom>
            <a:solidFill>
              <a:srgbClr val="335D5C"/>
            </a:solidFill>
            <a:ln w="1143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0" y="-38100"/>
              <a:ext cx="1210652" cy="12438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6" id="26"/>
          <p:cNvSpPr txBox="true"/>
          <p:nvPr/>
        </p:nvSpPr>
        <p:spPr>
          <a:xfrm rot="0">
            <a:off x="1757108" y="5798062"/>
            <a:ext cx="3940050" cy="7276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5"/>
              </a:lnSpc>
            </a:pPr>
            <a:r>
              <a:rPr lang="en-US" b="true" sz="2103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PROBLEMI ÇÖZME YAKLAŞIMIMIZ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854220" y="6528189"/>
            <a:ext cx="3687757" cy="3430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20"/>
              </a:lnSpc>
            </a:pPr>
            <a:r>
              <a:rPr lang="en-US" sz="1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CubeConnect, yatırımcı, girişimci ve mentörler arasındaki etkileşimi rol bazlı, veri odaklı ve tamamen entegre bir platformda toplayarak, mevcut dağınık ve plansız süreci profesyonel bir deneyime dönüştürür.</a:t>
            </a:r>
          </a:p>
          <a:p>
            <a:pPr algn="l" marL="302261" indent="-151130" lvl="1">
              <a:lnSpc>
                <a:spcPts val="1820"/>
              </a:lnSpc>
              <a:buFont typeface="Arial"/>
              <a:buChar char="•"/>
            </a:pPr>
            <a:r>
              <a:rPr lang="en-US" sz="1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Kullanıcılar yalnızca kendi rollerine uygun özel akışlara yönlendirilir.</a:t>
            </a:r>
          </a:p>
          <a:p>
            <a:pPr algn="l" marL="302261" indent="-151130" lvl="1">
              <a:lnSpc>
                <a:spcPts val="1820"/>
              </a:lnSpc>
              <a:buFont typeface="Arial"/>
              <a:buChar char="•"/>
            </a:pPr>
            <a:r>
              <a:rPr lang="en-US" sz="1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Sektörel filtreler ve eşleşme algoritmaları, doğru kişilerin bir araya gelmesini sağlar.</a:t>
            </a:r>
          </a:p>
          <a:p>
            <a:pPr algn="l" marL="302261" indent="-151130" lvl="1">
              <a:lnSpc>
                <a:spcPts val="1820"/>
              </a:lnSpc>
              <a:buFont typeface="Arial"/>
              <a:buChar char="•"/>
            </a:pPr>
            <a:r>
              <a:rPr lang="en-US" sz="1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Mentörlük ve toplantı planlama süreçleri dijital takvim ile kolaylaştırılır.</a:t>
            </a:r>
          </a:p>
          <a:p>
            <a:pPr algn="l">
              <a:lnSpc>
                <a:spcPts val="1820"/>
              </a:lnSpc>
            </a:pPr>
          </a:p>
        </p:txBody>
      </p:sp>
      <p:sp>
        <p:nvSpPr>
          <p:cNvPr name="TextBox 28" id="28"/>
          <p:cNvSpPr txBox="true"/>
          <p:nvPr/>
        </p:nvSpPr>
        <p:spPr>
          <a:xfrm rot="0">
            <a:off x="7173975" y="5798062"/>
            <a:ext cx="3940050" cy="10990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5"/>
              </a:lnSpc>
            </a:pPr>
            <a:r>
              <a:rPr lang="en-US" b="true" sz="2103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TEMEL ÖZELLIKLER VE BENZERSIZ SATIŞ NOKTALARI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7300121" y="6915268"/>
            <a:ext cx="3687757" cy="3430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02261" indent="-151130" lvl="1">
              <a:lnSpc>
                <a:spcPts val="1820"/>
              </a:lnSpc>
              <a:buFont typeface="Arial"/>
              <a:buChar char="•"/>
            </a:pPr>
            <a:r>
              <a:rPr lang="en-US" sz="1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Rol Bazlı Akış: Girişimci, yatırımcı ve mentör için ayrı ayrı optimize edilmiş kullanıcı deneyimi</a:t>
            </a:r>
          </a:p>
          <a:p>
            <a:pPr algn="l" marL="302261" indent="-151130" lvl="1">
              <a:lnSpc>
                <a:spcPts val="1820"/>
              </a:lnSpc>
              <a:buFont typeface="Arial"/>
              <a:buChar char="•"/>
            </a:pPr>
            <a:r>
              <a:rPr lang="en-US" sz="1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Sektörel Filtreleme ve Eşleşme: Yatırımcılar, ilgi alanlarına göre girişimcileri hızlıca keşfeder</a:t>
            </a:r>
          </a:p>
          <a:p>
            <a:pPr algn="l" marL="302261" indent="-151130" lvl="1">
              <a:lnSpc>
                <a:spcPts val="1820"/>
              </a:lnSpc>
              <a:buFont typeface="Arial"/>
              <a:buChar char="•"/>
            </a:pPr>
            <a:r>
              <a:rPr lang="en-US" sz="1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Gerçek Zamanlı Bildirim ve Takvim Entegrasyonu: Toplantı talepleri ve onaylar anlık bildirimlerle desteklenir</a:t>
            </a:r>
          </a:p>
          <a:p>
            <a:pPr algn="l" marL="302261" indent="-151130" lvl="1">
              <a:lnSpc>
                <a:spcPts val="1820"/>
              </a:lnSpc>
              <a:buFont typeface="Arial"/>
              <a:buChar char="•"/>
            </a:pPr>
            <a:r>
              <a:rPr lang="en-US" sz="1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Mentörlük Desteği: Girişimciler, deneyimli mentörlerden rehberlik alarak yatırım sürecine hazır hale gelir</a:t>
            </a:r>
          </a:p>
          <a:p>
            <a:pPr algn="l" marL="302261" indent="-151130" lvl="1">
              <a:lnSpc>
                <a:spcPts val="1820"/>
              </a:lnSpc>
              <a:buFont typeface="Arial"/>
              <a:buChar char="•"/>
            </a:pPr>
            <a:r>
              <a:rPr lang="en-US" sz="1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Kolay Kullanılabilir Arayüz: Flutter ile geliştirilen akıcı ve sezgisel UI</a:t>
            </a:r>
          </a:p>
          <a:p>
            <a:pPr algn="l">
              <a:lnSpc>
                <a:spcPts val="1820"/>
              </a:lnSpc>
            </a:pPr>
          </a:p>
        </p:txBody>
      </p:sp>
      <p:sp>
        <p:nvSpPr>
          <p:cNvPr name="TextBox 30" id="30"/>
          <p:cNvSpPr txBox="true"/>
          <p:nvPr/>
        </p:nvSpPr>
        <p:spPr>
          <a:xfrm rot="0">
            <a:off x="12590842" y="5788537"/>
            <a:ext cx="3940050" cy="3980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25"/>
              </a:lnSpc>
            </a:pPr>
            <a:r>
              <a:rPr lang="en-US" b="true" sz="2303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TEKNIK İNOVASYON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2716988" y="6915268"/>
            <a:ext cx="3687757" cy="29730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02261" indent="-151130" lvl="1">
              <a:lnSpc>
                <a:spcPts val="1820"/>
              </a:lnSpc>
              <a:buFont typeface="Arial"/>
              <a:buChar char="•"/>
            </a:pPr>
            <a:r>
              <a:rPr lang="en-US" sz="1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BLoC Mimarisi: Flutter uygulamasında modüler, sürdürülebilir ve test edilebilir yapı</a:t>
            </a:r>
          </a:p>
          <a:p>
            <a:pPr algn="l" marL="302261" indent="-151130" lvl="1">
              <a:lnSpc>
                <a:spcPts val="1820"/>
              </a:lnSpc>
              <a:buFont typeface="Arial"/>
              <a:buChar char="•"/>
            </a:pPr>
            <a:r>
              <a:rPr lang="en-US" sz="1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Firebase Altyapısı: Gerçek zamanlı veri akışı ve güvenli kimlik doğrulama</a:t>
            </a:r>
          </a:p>
          <a:p>
            <a:pPr algn="l" marL="302261" indent="-151130" lvl="1">
              <a:lnSpc>
                <a:spcPts val="1820"/>
              </a:lnSpc>
              <a:buFont typeface="Arial"/>
              <a:buChar char="•"/>
            </a:pPr>
            <a:r>
              <a:rPr lang="en-US" sz="1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Veri Odaklı Rol Yönetimi: Firestore’daki role göre otomatik sayfa yönlendirme</a:t>
            </a:r>
          </a:p>
          <a:p>
            <a:pPr algn="l" marL="302261" indent="-151130" lvl="1">
              <a:lnSpc>
                <a:spcPts val="1820"/>
              </a:lnSpc>
              <a:buFont typeface="Arial"/>
              <a:buChar char="•"/>
            </a:pPr>
            <a:r>
              <a:rPr lang="en-US" sz="1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StreamBuilder ile Canlı Güncellemeler: Kullanıcılar anlık değişikliklerden haberdar olur, manuel yenilemeye gerek kalmaz</a:t>
            </a:r>
          </a:p>
          <a:p>
            <a:pPr algn="l">
              <a:lnSpc>
                <a:spcPts val="1820"/>
              </a:lnSpc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EC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3993115"/>
            <a:ext cx="18288000" cy="6086386"/>
            <a:chOff x="0" y="0"/>
            <a:chExt cx="24384000" cy="8115182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31955" r="0" b="18092"/>
            <a:stretch>
              <a:fillRect/>
            </a:stretch>
          </p:blipFill>
          <p:spPr>
            <a:xfrm flipH="false" flipV="false">
              <a:off x="0" y="0"/>
              <a:ext cx="24384000" cy="8115182"/>
            </a:xfrm>
            <a:prstGeom prst="rect">
              <a:avLst/>
            </a:prstGeom>
          </p:spPr>
        </p:pic>
      </p:grpSp>
      <p:sp>
        <p:nvSpPr>
          <p:cNvPr name="TextBox 4" id="4"/>
          <p:cNvSpPr txBox="true"/>
          <p:nvPr/>
        </p:nvSpPr>
        <p:spPr>
          <a:xfrm rot="0">
            <a:off x="1000125" y="1162050"/>
            <a:ext cx="5852049" cy="1816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6999" b="true">
                <a:solidFill>
                  <a:srgbClr val="492C1E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Teknik Uygulama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5971173" y="1028700"/>
            <a:ext cx="3762709" cy="8229600"/>
            <a:chOff x="0" y="0"/>
            <a:chExt cx="991002" cy="216746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991002" cy="2167467"/>
            </a:xfrm>
            <a:custGeom>
              <a:avLst/>
              <a:gdLst/>
              <a:ahLst/>
              <a:cxnLst/>
              <a:rect r="r" b="b" t="t" l="l"/>
              <a:pathLst>
                <a:path h="2167467" w="991002">
                  <a:moveTo>
                    <a:pt x="0" y="0"/>
                  </a:moveTo>
                  <a:lnTo>
                    <a:pt x="991002" y="0"/>
                  </a:lnTo>
                  <a:lnTo>
                    <a:pt x="991002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5B9291">
                <a:alpha val="49804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991002" cy="2205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9733882" y="1028700"/>
            <a:ext cx="3762709" cy="8229600"/>
            <a:chOff x="0" y="0"/>
            <a:chExt cx="991002" cy="216746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991002" cy="2167467"/>
            </a:xfrm>
            <a:custGeom>
              <a:avLst/>
              <a:gdLst/>
              <a:ahLst/>
              <a:cxnLst/>
              <a:rect r="r" b="b" t="t" l="l"/>
              <a:pathLst>
                <a:path h="2167467" w="991002">
                  <a:moveTo>
                    <a:pt x="0" y="0"/>
                  </a:moveTo>
                  <a:lnTo>
                    <a:pt x="991002" y="0"/>
                  </a:lnTo>
                  <a:lnTo>
                    <a:pt x="991002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447B79">
                <a:alpha val="49804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991002" cy="2205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3496591" y="1028700"/>
            <a:ext cx="3762709" cy="8229600"/>
            <a:chOff x="0" y="0"/>
            <a:chExt cx="991002" cy="2167467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991002" cy="2167467"/>
            </a:xfrm>
            <a:custGeom>
              <a:avLst/>
              <a:gdLst/>
              <a:ahLst/>
              <a:cxnLst/>
              <a:rect r="r" b="b" t="t" l="l"/>
              <a:pathLst>
                <a:path h="2167467" w="991002">
                  <a:moveTo>
                    <a:pt x="0" y="0"/>
                  </a:moveTo>
                  <a:lnTo>
                    <a:pt x="991002" y="0"/>
                  </a:lnTo>
                  <a:lnTo>
                    <a:pt x="991002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335D5C">
                <a:alpha val="49804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991002" cy="2205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6852174" y="1670533"/>
            <a:ext cx="2000707" cy="2000707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0614883" y="1670533"/>
            <a:ext cx="2000707" cy="2000707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4377592" y="1670533"/>
            <a:ext cx="2000707" cy="2000707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9974819" y="4502404"/>
            <a:ext cx="3280836" cy="44145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67034" indent="-183517" lvl="1">
              <a:lnSpc>
                <a:spcPts val="2380"/>
              </a:lnSpc>
              <a:buFont typeface="Arial"/>
              <a:buChar char="•"/>
            </a:pPr>
            <a:r>
              <a:rPr lang="en-US" sz="17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Flutter: Çoklu platformda yüksek performanslı kullanıcı arayüzü geliştirmek için</a:t>
            </a:r>
          </a:p>
          <a:p>
            <a:pPr algn="l" marL="367034" indent="-183517" lvl="1">
              <a:lnSpc>
                <a:spcPts val="2380"/>
              </a:lnSpc>
              <a:buFont typeface="Arial"/>
              <a:buChar char="•"/>
            </a:pPr>
            <a:r>
              <a:rPr lang="en-US" sz="17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BLoC Pattern: State management ve iş mantığının ayrımı için</a:t>
            </a:r>
          </a:p>
          <a:p>
            <a:pPr algn="l" marL="367034" indent="-183517" lvl="1">
              <a:lnSpc>
                <a:spcPts val="2380"/>
              </a:lnSpc>
              <a:buFont typeface="Arial"/>
              <a:buChar char="•"/>
            </a:pPr>
            <a:r>
              <a:rPr lang="en-US" sz="17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Firebase Authentication: Güvenli ve kolay kullanıcı kimlik doğrulaması için</a:t>
            </a:r>
          </a:p>
          <a:p>
            <a:pPr algn="l" marL="367034" indent="-183517" lvl="1">
              <a:lnSpc>
                <a:spcPts val="2380"/>
              </a:lnSpc>
              <a:buFont typeface="Arial"/>
              <a:buChar char="•"/>
            </a:pPr>
            <a:r>
              <a:rPr lang="en-US" sz="17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Firebase Firestore: Gerçek zamanlı veri senkronizasyonu ve veritabanı işlemleri için</a:t>
            </a:r>
          </a:p>
          <a:p>
            <a:pPr algn="l">
              <a:lnSpc>
                <a:spcPts val="2380"/>
              </a:lnSpc>
            </a:pPr>
          </a:p>
        </p:txBody>
      </p:sp>
      <p:sp>
        <p:nvSpPr>
          <p:cNvPr name="TextBox 24" id="24"/>
          <p:cNvSpPr txBox="true"/>
          <p:nvPr/>
        </p:nvSpPr>
        <p:spPr>
          <a:xfrm rot="0">
            <a:off x="13737528" y="4468813"/>
            <a:ext cx="3280836" cy="45675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80676" indent="-140338" lvl="1">
              <a:lnSpc>
                <a:spcPts val="1820"/>
              </a:lnSpc>
              <a:buFont typeface="Arial"/>
              <a:buChar char="•"/>
            </a:pPr>
            <a:r>
              <a:rPr lang="en-US" sz="13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Rol Bazlı Akış Yönetimi: Firebase Authentication tek başına rol ayrımı yapmadığı için Firestore üzerinde rol bilgileri tutularak, kullanıcı yönlendirmeleri ve erişim kontrolleri başarıyla yönetildi.</a:t>
            </a:r>
          </a:p>
          <a:p>
            <a:pPr algn="l" marL="280676" indent="-140338" lvl="1">
              <a:lnSpc>
                <a:spcPts val="1820"/>
              </a:lnSpc>
              <a:buFont typeface="Arial"/>
              <a:buChar char="•"/>
            </a:pPr>
            <a:r>
              <a:rPr lang="en-US" sz="13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Gerçek Zamanlı Veri Güncellemeleri: Firestore’un stream tabanlı yapısı ile anlık veri değişiklikleri uygulamaya yansıtılarak, kullanıcılar arası senkronizasyon sorunsuz hale getirildi.</a:t>
            </a:r>
          </a:p>
          <a:p>
            <a:pPr algn="l" marL="280676" indent="-140338" lvl="1">
              <a:lnSpc>
                <a:spcPts val="1820"/>
              </a:lnSpc>
              <a:buFont typeface="Arial"/>
              <a:buChar char="•"/>
            </a:pPr>
            <a:r>
              <a:rPr lang="en-US" sz="13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Kısıtlı Sürede Çok Rollü Yapı: Hackathon süresi içinde farklı kullanıcı tiplerinin ayrı ayrı optimize edilmiş deneyimlerinin oluşturulması, modüler BLoC yapısıyla etkin şekilde çözüldü.</a:t>
            </a:r>
          </a:p>
          <a:p>
            <a:pPr algn="l">
              <a:lnSpc>
                <a:spcPts val="1820"/>
              </a:lnSpc>
            </a:pPr>
          </a:p>
        </p:txBody>
      </p:sp>
      <p:grpSp>
        <p:nvGrpSpPr>
          <p:cNvPr name="Group 25" id="25"/>
          <p:cNvGrpSpPr/>
          <p:nvPr/>
        </p:nvGrpSpPr>
        <p:grpSpPr>
          <a:xfrm rot="0">
            <a:off x="15706125" y="8668727"/>
            <a:ext cx="1553175" cy="3460616"/>
            <a:chOff x="0" y="0"/>
            <a:chExt cx="750582" cy="1672365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750582" cy="1672366"/>
            </a:xfrm>
            <a:custGeom>
              <a:avLst/>
              <a:gdLst/>
              <a:ahLst/>
              <a:cxnLst/>
              <a:rect r="r" b="b" t="t" l="l"/>
              <a:pathLst>
                <a:path h="1672366" w="750582">
                  <a:moveTo>
                    <a:pt x="0" y="0"/>
                  </a:moveTo>
                  <a:lnTo>
                    <a:pt x="750582" y="0"/>
                  </a:lnTo>
                  <a:lnTo>
                    <a:pt x="750582" y="1672366"/>
                  </a:lnTo>
                  <a:lnTo>
                    <a:pt x="0" y="1672366"/>
                  </a:lnTo>
                  <a:close/>
                </a:path>
              </a:pathLst>
            </a:custGeom>
            <a:solidFill>
              <a:srgbClr val="447B79"/>
            </a:solidFill>
            <a:ln w="952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27" id="27"/>
            <p:cNvSpPr txBox="true"/>
            <p:nvPr/>
          </p:nvSpPr>
          <p:spPr>
            <a:xfrm>
              <a:off x="0" y="-38100"/>
              <a:ext cx="750582" cy="17104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8" id="28"/>
          <p:cNvSpPr txBox="true"/>
          <p:nvPr/>
        </p:nvSpPr>
        <p:spPr>
          <a:xfrm rot="0">
            <a:off x="5971173" y="4094759"/>
            <a:ext cx="3762709" cy="2641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0"/>
              </a:lnSpc>
            </a:pPr>
            <a:r>
              <a:rPr lang="en-US" b="true" sz="160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MIMARI GENEL BAKIŞ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9733882" y="4094759"/>
            <a:ext cx="3762709" cy="2641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0"/>
              </a:lnSpc>
            </a:pPr>
            <a:r>
              <a:rPr lang="en-US" b="true" sz="160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KULLANILAN TEKNOLOJILER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3496591" y="4094759"/>
            <a:ext cx="3762709" cy="264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0"/>
              </a:lnSpc>
            </a:pPr>
            <a:r>
              <a:rPr lang="en-US" b="true" sz="160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AŞILAN GELIŞTIRME ZORLUKLARI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6214922" y="4502404"/>
            <a:ext cx="3280836" cy="44145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80"/>
              </a:lnSpc>
            </a:pPr>
            <a:r>
              <a:rPr lang="en-US" sz="17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CubeConnect, Flutter tabanlı modern bir mobil uygulama olarak geliştirilmiştir. Uygulama, kullanıcı arayüzü ile iş mantığını birbirinden ayıran BLoC (Business Logic Component) mimarisi kullanılarak modüler ve sürdürülebilir bir şekilde tasarlanmıştır.</a:t>
            </a:r>
          </a:p>
          <a:p>
            <a:pPr algn="l">
              <a:lnSpc>
                <a:spcPts val="2380"/>
              </a:lnSpc>
            </a:pPr>
            <a:r>
              <a:rPr lang="en-US" sz="17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Backend olarak, gerçek zamanlı ve ölçeklenebilir yapı sunan Firebase Firestore ve Firebase Authentication hizmetleri tercih edilmiştir.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5777723" y="9113239"/>
            <a:ext cx="1424427" cy="800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b="true" sz="600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04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5852363" y="2331874"/>
            <a:ext cx="4000329" cy="6462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18"/>
              </a:lnSpc>
              <a:spcBef>
                <a:spcPct val="0"/>
              </a:spcBef>
            </a:pPr>
            <a:r>
              <a:rPr lang="en-US" sz="3798">
                <a:solidFill>
                  <a:srgbClr val="000000"/>
                </a:solidFill>
                <a:latin typeface="Body Text"/>
                <a:ea typeface="Body Text"/>
                <a:cs typeface="Body Text"/>
                <a:sym typeface="Body Text"/>
              </a:rPr>
              <a:t>⚙️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9615072" y="2331874"/>
            <a:ext cx="4000329" cy="6462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18"/>
              </a:lnSpc>
              <a:spcBef>
                <a:spcPct val="0"/>
              </a:spcBef>
            </a:pPr>
            <a:r>
              <a:rPr lang="en-US" sz="3798">
                <a:solidFill>
                  <a:srgbClr val="000000"/>
                </a:solidFill>
                <a:latin typeface="Body Text"/>
                <a:ea typeface="Body Text"/>
                <a:cs typeface="Body Text"/>
                <a:sym typeface="Body Text"/>
              </a:rPr>
              <a:t>⚙️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3377781" y="2331874"/>
            <a:ext cx="4000329" cy="6462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18"/>
              </a:lnSpc>
              <a:spcBef>
                <a:spcPct val="0"/>
              </a:spcBef>
            </a:pPr>
            <a:r>
              <a:rPr lang="en-US" sz="3798">
                <a:solidFill>
                  <a:srgbClr val="000000"/>
                </a:solidFill>
                <a:latin typeface="Body Text"/>
                <a:ea typeface="Body Text"/>
                <a:cs typeface="Body Text"/>
                <a:sym typeface="Body Text"/>
              </a:rPr>
              <a:t>⚙️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>
  <p:cSld>
    <p:bg>
      <p:bgPr>
        <a:solidFill>
          <a:srgbClr val="F1EC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641752" y="-1730308"/>
            <a:ext cx="1553175" cy="3460616"/>
            <a:chOff x="0" y="0"/>
            <a:chExt cx="750582" cy="16723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50582" cy="1672366"/>
            </a:xfrm>
            <a:custGeom>
              <a:avLst/>
              <a:gdLst/>
              <a:ahLst/>
              <a:cxnLst/>
              <a:rect r="r" b="b" t="t" l="l"/>
              <a:pathLst>
                <a:path h="1672366" w="750582">
                  <a:moveTo>
                    <a:pt x="0" y="0"/>
                  </a:moveTo>
                  <a:lnTo>
                    <a:pt x="750582" y="0"/>
                  </a:lnTo>
                  <a:lnTo>
                    <a:pt x="750582" y="1672366"/>
                  </a:lnTo>
                  <a:lnTo>
                    <a:pt x="0" y="1672366"/>
                  </a:lnTo>
                  <a:close/>
                </a:path>
              </a:pathLst>
            </a:custGeom>
            <a:solidFill>
              <a:srgbClr val="F08E53"/>
            </a:solidFill>
            <a:ln w="952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750582" cy="17104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156676" y="954232"/>
            <a:ext cx="13676828" cy="930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6999" b="true">
                <a:solidFill>
                  <a:srgbClr val="492C1E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İş Potansiyeli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5706125" y="477982"/>
            <a:ext cx="1424427" cy="800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b="true" sz="600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05</a:t>
            </a:r>
          </a:p>
        </p:txBody>
      </p:sp>
      <p:grpSp>
        <p:nvGrpSpPr>
          <p:cNvPr name="Group 7" id="7"/>
          <p:cNvGrpSpPr/>
          <p:nvPr/>
        </p:nvGrpSpPr>
        <p:grpSpPr>
          <a:xfrm rot="-10800000">
            <a:off x="160638" y="226110"/>
            <a:ext cx="702408" cy="699551"/>
            <a:chOff x="0" y="0"/>
            <a:chExt cx="1210652" cy="120572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210652" cy="1205729"/>
            </a:xfrm>
            <a:custGeom>
              <a:avLst/>
              <a:gdLst/>
              <a:ahLst/>
              <a:cxnLst/>
              <a:rect r="r" b="b" t="t" l="l"/>
              <a:pathLst>
                <a:path h="1205729" w="1210652">
                  <a:moveTo>
                    <a:pt x="0" y="0"/>
                  </a:moveTo>
                  <a:lnTo>
                    <a:pt x="1210652" y="0"/>
                  </a:lnTo>
                  <a:lnTo>
                    <a:pt x="1210652" y="1205729"/>
                  </a:lnTo>
                  <a:lnTo>
                    <a:pt x="0" y="1205729"/>
                  </a:lnTo>
                  <a:close/>
                </a:path>
              </a:pathLst>
            </a:custGeom>
            <a:solidFill>
              <a:srgbClr val="213448"/>
            </a:solidFill>
            <a:ln w="1143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1210652" cy="12438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-10800000">
            <a:off x="456007" y="570146"/>
            <a:ext cx="572693" cy="570365"/>
            <a:chOff x="0" y="0"/>
            <a:chExt cx="1210652" cy="1205729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210652" cy="1205729"/>
            </a:xfrm>
            <a:custGeom>
              <a:avLst/>
              <a:gdLst/>
              <a:ahLst/>
              <a:cxnLst/>
              <a:rect r="r" b="b" t="t" l="l"/>
              <a:pathLst>
                <a:path h="1205729" w="1210652">
                  <a:moveTo>
                    <a:pt x="0" y="0"/>
                  </a:moveTo>
                  <a:lnTo>
                    <a:pt x="1210652" y="0"/>
                  </a:lnTo>
                  <a:lnTo>
                    <a:pt x="1210652" y="1205729"/>
                  </a:lnTo>
                  <a:lnTo>
                    <a:pt x="0" y="1205729"/>
                  </a:lnTo>
                  <a:close/>
                </a:path>
              </a:pathLst>
            </a:custGeom>
            <a:solidFill>
              <a:srgbClr val="335D5C"/>
            </a:solidFill>
            <a:ln w="1143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1210652" cy="12438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aphicFrame>
        <p:nvGraphicFramePr>
          <p:cNvPr name="Table 13" id="13"/>
          <p:cNvGraphicFramePr>
            <a:graphicFrameLocks noGrp="true"/>
          </p:cNvGraphicFramePr>
          <p:nvPr/>
        </p:nvGraphicFramePr>
        <p:xfrm>
          <a:off x="863046" y="3177296"/>
          <a:ext cx="16159002" cy="5457825"/>
        </p:xfrm>
        <a:graphic>
          <a:graphicData uri="http://schemas.openxmlformats.org/drawingml/2006/table">
            <a:tbl>
              <a:tblPr/>
              <a:tblGrid>
                <a:gridCol w="890765"/>
                <a:gridCol w="5089412"/>
                <a:gridCol w="5089412"/>
                <a:gridCol w="5089412"/>
              </a:tblGrid>
              <a:tr h="81431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540"/>
                        </a:lnSpc>
                        <a:defRPr/>
                      </a:pPr>
                      <a:endParaRPr lang="en-US" sz="1100"/>
                    </a:p>
                  </a:txBody>
                  <a:tcPr marL="95250" marR="95250" marT="95250" marB="9525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ECE6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540"/>
                        </a:lnSpc>
                        <a:defRPr/>
                      </a:pPr>
                      <a:r>
                        <a:rPr lang="en-US" b="true" sz="2528">
                          <a:solidFill>
                            <a:srgbClr val="FFFFFF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HEDEF KITLE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476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29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540"/>
                        </a:lnSpc>
                        <a:defRPr/>
                      </a:pPr>
                      <a:r>
                        <a:rPr lang="en-US" b="true" sz="2528">
                          <a:solidFill>
                            <a:srgbClr val="FFFFFF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GELIR MODELI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476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29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540"/>
                        </a:lnSpc>
                        <a:defRPr/>
                      </a:pPr>
                      <a:r>
                        <a:rPr lang="en-US" b="true" sz="2528">
                          <a:solidFill>
                            <a:srgbClr val="FFFFFF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BÜYÜME POTANSIYELI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476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291"/>
                    </a:solidFill>
                  </a:tcPr>
                </a:tc>
              </a:tr>
              <a:tr h="464351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540"/>
                        </a:lnSpc>
                        <a:defRPr/>
                      </a:pPr>
                      <a:endParaRPr lang="en-US" sz="1100"/>
                    </a:p>
                  </a:txBody>
                  <a:tcPr marL="95250" marR="95250" marT="95250" marB="95250" anchor="ctr">
                    <a:lnL cmpd="sng" algn="ctr" cap="flat" w="476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29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492C1E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CubeConnect, Türkiye ve global pazarda:</a:t>
                      </a:r>
                      <a:endParaRPr lang="en-US" sz="1100"/>
                    </a:p>
                    <a:p>
                      <a:pPr algn="l" marL="431801" indent="-215900" lvl="1">
                        <a:lnSpc>
                          <a:spcPts val="2800"/>
                        </a:lnSpc>
                        <a:buFont typeface="Arial"/>
                        <a:buChar char="•"/>
                      </a:pPr>
                      <a:r>
                        <a:rPr lang="en-US" sz="2000">
                          <a:solidFill>
                            <a:srgbClr val="492C1E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Startup kurucuları ve erken aşama girişimciler,</a:t>
                      </a:r>
                    </a:p>
                    <a:p>
                      <a:pPr algn="l" marL="431801" indent="-215900" lvl="1">
                        <a:lnSpc>
                          <a:spcPts val="2800"/>
                        </a:lnSpc>
                        <a:buFont typeface="Arial"/>
                        <a:buChar char="•"/>
                      </a:pPr>
                      <a:r>
                        <a:rPr lang="en-US" sz="2000">
                          <a:solidFill>
                            <a:srgbClr val="492C1E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Melek yatırımcılar ve kurumsal yatırımcılar,</a:t>
                      </a:r>
                    </a:p>
                    <a:p>
                      <a:pPr algn="l" marL="431801" indent="-215900" lvl="1">
                        <a:lnSpc>
                          <a:spcPts val="2800"/>
                        </a:lnSpc>
                        <a:buFont typeface="Arial"/>
                        <a:buChar char="•"/>
                      </a:pPr>
                      <a:r>
                        <a:rPr lang="en-US" sz="2000">
                          <a:solidFill>
                            <a:srgbClr val="492C1E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Mentörlük hizmeti sunan deneyimli profesyoneller,</a:t>
                      </a:r>
                    </a:p>
                    <a:p>
                      <a:pPr algn="l" marL="431801" indent="-215900" lvl="1">
                        <a:lnSpc>
                          <a:spcPts val="2800"/>
                        </a:lnSpc>
                        <a:buFont typeface="Arial"/>
                        <a:buChar char="•"/>
                      </a:pPr>
                      <a:r>
                        <a:rPr lang="en-US" sz="2000">
                          <a:solidFill>
                            <a:srgbClr val="492C1E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büyük ve hızla büyüyen bir ekosisteme hitap etmektedir.</a:t>
                      </a:r>
                    </a:p>
                    <a:p>
                      <a:pPr algn="l">
                        <a:lnSpc>
                          <a:spcPts val="2800"/>
                        </a:lnSpc>
                      </a:pPr>
                    </a:p>
                  </a:txBody>
                  <a:tcPr marL="95250" marR="95250" marT="95250" marB="95250" anchor="ctr">
                    <a:lnL cmpd="sng" algn="ctr" cap="flat" w="476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 marL="431801" indent="-215900" lvl="1">
                        <a:lnSpc>
                          <a:spcPts val="2800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000">
                          <a:solidFill>
                            <a:srgbClr val="492C1E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Freemium Model: Temel eşleşme ve iletişim ücretsiz, premium özellikler (detaylı analiz, öncelikli eşleşme) ücretli.</a:t>
                      </a:r>
                      <a:endParaRPr lang="en-US" sz="1100"/>
                    </a:p>
                    <a:p>
                      <a:pPr algn="l" marL="431801" indent="-215900" lvl="1">
                        <a:lnSpc>
                          <a:spcPts val="2800"/>
                        </a:lnSpc>
                        <a:buFont typeface="Arial"/>
                        <a:buChar char="•"/>
                      </a:pPr>
                      <a:r>
                        <a:rPr lang="en-US" sz="2000">
                          <a:solidFill>
                            <a:srgbClr val="492C1E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Kurumsal Lisanslama: Hızlandırıcılar, inkübatörler ve yatırım ağları için özel platform erişimi.</a:t>
                      </a:r>
                    </a:p>
                    <a:p>
                      <a:pPr algn="l" marL="431801" indent="-215900" lvl="1">
                        <a:lnSpc>
                          <a:spcPts val="2800"/>
                        </a:lnSpc>
                        <a:buFont typeface="Arial"/>
                        <a:buChar char="•"/>
                      </a:pPr>
                      <a:r>
                        <a:rPr lang="en-US" sz="2000">
                          <a:solidFill>
                            <a:srgbClr val="492C1E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Reklam ve Sponsorluk: Etkinlikler ve eğitim programları kapsamında marka iş birlikleri.</a:t>
                      </a:r>
                    </a:p>
                    <a:p>
                      <a:pPr algn="l">
                        <a:lnSpc>
                          <a:spcPts val="2800"/>
                        </a:lnSpc>
                      </a:pPr>
                    </a:p>
                  </a:txBody>
                  <a:tcPr marL="95250" marR="95250" marT="95250" marB="95250" anchor="ctr">
                    <a:lnL cmpd="sng" algn="ctr" cap="flat" w="476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 marL="431801" indent="-215900" lvl="1">
                        <a:lnSpc>
                          <a:spcPts val="2800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000">
                          <a:solidFill>
                            <a:srgbClr val="492C1E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Dijitalleşmenin ve girişimcilik ekosistemlerinin büyümesiyle CubeConnect’in pazar payı hızla artabilir.</a:t>
                      </a:r>
                      <a:endParaRPr lang="en-US" sz="1100"/>
                    </a:p>
                    <a:p>
                      <a:pPr algn="l" marL="431801" indent="-215900" lvl="1">
                        <a:lnSpc>
                          <a:spcPts val="2800"/>
                        </a:lnSpc>
                        <a:buFont typeface="Arial"/>
                        <a:buChar char="•"/>
                      </a:pPr>
                      <a:r>
                        <a:rPr lang="en-US" sz="2000">
                          <a:solidFill>
                            <a:srgbClr val="492C1E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Yapay zeka destekli eşleşme algoritmaları ve yeni entegrasyonlarla kullanıcı deneyimi ve değer artacak.</a:t>
                      </a:r>
                    </a:p>
                    <a:p>
                      <a:pPr algn="l" marL="431801" indent="-215900" lvl="1">
                        <a:lnSpc>
                          <a:spcPts val="2800"/>
                        </a:lnSpc>
                        <a:buFont typeface="Arial"/>
                        <a:buChar char="•"/>
                      </a:pPr>
                      <a:r>
                        <a:rPr lang="en-US" sz="2000">
                          <a:solidFill>
                            <a:srgbClr val="492C1E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Yurtdışı pazar genişlemesi, yerel adaptasyonlarla kolayca sağlanabilir.</a:t>
                      </a:r>
                    </a:p>
                    <a:p>
                      <a:pPr algn="l">
                        <a:lnSpc>
                          <a:spcPts val="2800"/>
                        </a:lnSpc>
                      </a:pPr>
                    </a:p>
                  </a:txBody>
                  <a:tcPr marL="95250" marR="95250" marT="95250" marB="95250" anchor="ctr">
                    <a:lnL cmpd="sng" algn="ctr" cap="flat" w="476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>
  <p:cSld>
    <p:bg>
      <p:bgPr>
        <a:solidFill>
          <a:srgbClr val="F1EC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641752" y="-1730308"/>
            <a:ext cx="1553175" cy="3460616"/>
            <a:chOff x="0" y="0"/>
            <a:chExt cx="750582" cy="16723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50582" cy="1672366"/>
            </a:xfrm>
            <a:custGeom>
              <a:avLst/>
              <a:gdLst/>
              <a:ahLst/>
              <a:cxnLst/>
              <a:rect r="r" b="b" t="t" l="l"/>
              <a:pathLst>
                <a:path h="1672366" w="750582">
                  <a:moveTo>
                    <a:pt x="0" y="0"/>
                  </a:moveTo>
                  <a:lnTo>
                    <a:pt x="750582" y="0"/>
                  </a:lnTo>
                  <a:lnTo>
                    <a:pt x="750582" y="1672366"/>
                  </a:lnTo>
                  <a:lnTo>
                    <a:pt x="0" y="1672366"/>
                  </a:lnTo>
                  <a:close/>
                </a:path>
              </a:pathLst>
            </a:custGeom>
            <a:solidFill>
              <a:srgbClr val="5B9291"/>
            </a:solidFill>
            <a:ln w="952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750582" cy="17104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196995" y="2883309"/>
            <a:ext cx="1467180" cy="1461213"/>
            <a:chOff x="0" y="0"/>
            <a:chExt cx="1210652" cy="120572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10652" cy="1205729"/>
            </a:xfrm>
            <a:custGeom>
              <a:avLst/>
              <a:gdLst/>
              <a:ahLst/>
              <a:cxnLst/>
              <a:rect r="r" b="b" t="t" l="l"/>
              <a:pathLst>
                <a:path h="1205729" w="1210652">
                  <a:moveTo>
                    <a:pt x="0" y="0"/>
                  </a:moveTo>
                  <a:lnTo>
                    <a:pt x="1210652" y="0"/>
                  </a:lnTo>
                  <a:lnTo>
                    <a:pt x="1210652" y="1205729"/>
                  </a:lnTo>
                  <a:lnTo>
                    <a:pt x="0" y="1205729"/>
                  </a:lnTo>
                  <a:close/>
                </a:path>
              </a:pathLst>
            </a:custGeom>
            <a:solidFill>
              <a:srgbClr val="213448"/>
            </a:solidFill>
            <a:ln w="1143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210652" cy="12438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2902154" y="2883309"/>
            <a:ext cx="11884958" cy="1461213"/>
            <a:chOff x="0" y="0"/>
            <a:chExt cx="2950569" cy="36276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950569" cy="362762"/>
            </a:xfrm>
            <a:custGeom>
              <a:avLst/>
              <a:gdLst/>
              <a:ahLst/>
              <a:cxnLst/>
              <a:rect r="r" b="b" t="t" l="l"/>
              <a:pathLst>
                <a:path h="362762" w="2950569">
                  <a:moveTo>
                    <a:pt x="0" y="0"/>
                  </a:moveTo>
                  <a:lnTo>
                    <a:pt x="2950569" y="0"/>
                  </a:lnTo>
                  <a:lnTo>
                    <a:pt x="2950569" y="362762"/>
                  </a:lnTo>
                  <a:lnTo>
                    <a:pt x="0" y="362762"/>
                  </a:lnTo>
                  <a:close/>
                </a:path>
              </a:pathLst>
            </a:custGeom>
            <a:solidFill>
              <a:srgbClr val="F1ECE6"/>
            </a:solidFill>
            <a:ln w="1143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2950569" cy="4103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3639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971550" y="963757"/>
            <a:ext cx="13676828" cy="930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6999" b="true">
                <a:solidFill>
                  <a:srgbClr val="492C1E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Sonuç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5706125" y="477982"/>
            <a:ext cx="1424427" cy="800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b="true" sz="600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06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2116009" y="5592297"/>
            <a:ext cx="1467180" cy="1461213"/>
            <a:chOff x="0" y="0"/>
            <a:chExt cx="1210652" cy="1205729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210652" cy="1205729"/>
            </a:xfrm>
            <a:custGeom>
              <a:avLst/>
              <a:gdLst/>
              <a:ahLst/>
              <a:cxnLst/>
              <a:rect r="r" b="b" t="t" l="l"/>
              <a:pathLst>
                <a:path h="1205729" w="1210652">
                  <a:moveTo>
                    <a:pt x="0" y="0"/>
                  </a:moveTo>
                  <a:lnTo>
                    <a:pt x="1210652" y="0"/>
                  </a:lnTo>
                  <a:lnTo>
                    <a:pt x="1210652" y="1205729"/>
                  </a:lnTo>
                  <a:lnTo>
                    <a:pt x="0" y="1205729"/>
                  </a:lnTo>
                  <a:close/>
                </a:path>
              </a:pathLst>
            </a:custGeom>
            <a:solidFill>
              <a:srgbClr val="335D5C"/>
            </a:solidFill>
            <a:ln w="1143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1210652" cy="12438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3821168" y="5592297"/>
            <a:ext cx="11884958" cy="1461213"/>
            <a:chOff x="0" y="0"/>
            <a:chExt cx="2950569" cy="362762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2950569" cy="362762"/>
            </a:xfrm>
            <a:custGeom>
              <a:avLst/>
              <a:gdLst/>
              <a:ahLst/>
              <a:cxnLst/>
              <a:rect r="r" b="b" t="t" l="l"/>
              <a:pathLst>
                <a:path h="362762" w="2950569">
                  <a:moveTo>
                    <a:pt x="0" y="0"/>
                  </a:moveTo>
                  <a:lnTo>
                    <a:pt x="2950569" y="0"/>
                  </a:lnTo>
                  <a:lnTo>
                    <a:pt x="2950569" y="362762"/>
                  </a:lnTo>
                  <a:lnTo>
                    <a:pt x="0" y="362762"/>
                  </a:lnTo>
                  <a:close/>
                </a:path>
              </a:pathLst>
            </a:custGeom>
            <a:solidFill>
              <a:srgbClr val="E8E2DA"/>
            </a:solidFill>
            <a:ln w="1143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2950569" cy="4008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3049038" y="8103457"/>
            <a:ext cx="1467180" cy="1461213"/>
            <a:chOff x="0" y="0"/>
            <a:chExt cx="1210652" cy="1205729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210652" cy="1205729"/>
            </a:xfrm>
            <a:custGeom>
              <a:avLst/>
              <a:gdLst/>
              <a:ahLst/>
              <a:cxnLst/>
              <a:rect r="r" b="b" t="t" l="l"/>
              <a:pathLst>
                <a:path h="1205729" w="1210652">
                  <a:moveTo>
                    <a:pt x="0" y="0"/>
                  </a:moveTo>
                  <a:lnTo>
                    <a:pt x="1210652" y="0"/>
                  </a:lnTo>
                  <a:lnTo>
                    <a:pt x="1210652" y="1205729"/>
                  </a:lnTo>
                  <a:lnTo>
                    <a:pt x="0" y="1205729"/>
                  </a:lnTo>
                  <a:close/>
                </a:path>
              </a:pathLst>
            </a:custGeom>
            <a:solidFill>
              <a:srgbClr val="447B79"/>
            </a:solidFill>
            <a:ln w="1143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0" y="-38100"/>
              <a:ext cx="1210652" cy="12438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4754196" y="8103457"/>
            <a:ext cx="11884958" cy="1461213"/>
            <a:chOff x="0" y="0"/>
            <a:chExt cx="2950569" cy="362762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2950569" cy="362762"/>
            </a:xfrm>
            <a:custGeom>
              <a:avLst/>
              <a:gdLst/>
              <a:ahLst/>
              <a:cxnLst/>
              <a:rect r="r" b="b" t="t" l="l"/>
              <a:pathLst>
                <a:path h="362762" w="2950569">
                  <a:moveTo>
                    <a:pt x="0" y="0"/>
                  </a:moveTo>
                  <a:lnTo>
                    <a:pt x="2950569" y="0"/>
                  </a:lnTo>
                  <a:lnTo>
                    <a:pt x="2950569" y="362762"/>
                  </a:lnTo>
                  <a:lnTo>
                    <a:pt x="0" y="362762"/>
                  </a:lnTo>
                  <a:close/>
                </a:path>
              </a:pathLst>
            </a:custGeom>
            <a:solidFill>
              <a:srgbClr val="E1DBD1"/>
            </a:solidFill>
            <a:ln w="1143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0" y="-38100"/>
              <a:ext cx="2950569" cy="4008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5" id="25"/>
          <p:cNvSpPr txBox="true"/>
          <p:nvPr/>
        </p:nvSpPr>
        <p:spPr>
          <a:xfrm rot="0">
            <a:off x="1218372" y="3271016"/>
            <a:ext cx="1424427" cy="800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b="true" sz="600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1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2137386" y="5980004"/>
            <a:ext cx="1424427" cy="800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b="true" sz="600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2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3070414" y="8491894"/>
            <a:ext cx="1424427" cy="800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b="true" sz="600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3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3326713" y="3053211"/>
            <a:ext cx="11035838" cy="1092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492C1E"/>
                </a:solidFill>
                <a:latin typeface="Montserrat"/>
                <a:ea typeface="Montserrat"/>
                <a:cs typeface="Montserrat"/>
                <a:sym typeface="Montserrat"/>
              </a:rPr>
              <a:t>CubeC</a:t>
            </a:r>
            <a:r>
              <a:rPr lang="en-US" sz="1600">
                <a:solidFill>
                  <a:srgbClr val="492C1E"/>
                </a:solidFill>
                <a:latin typeface="Montserrat"/>
                <a:ea typeface="Montserrat"/>
                <a:cs typeface="Montserrat"/>
                <a:sym typeface="Montserrat"/>
              </a:rPr>
              <a:t>onnect, girişimci, yatırımcı ve mentörleri tek platformda buluşturarak, rol bazlı eşleşme ve profesyonel toplantı yönetimi sunar.</a:t>
            </a:r>
          </a:p>
          <a:p>
            <a:pPr algn="l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492C1E"/>
                </a:solidFill>
                <a:latin typeface="Montserrat"/>
                <a:ea typeface="Montserrat"/>
                <a:cs typeface="Montserrat"/>
                <a:sym typeface="Montserrat"/>
              </a:rPr>
              <a:t> Veri odaklı, kullanıcı dostu arayüzü ve güçlü teknik altyapısıyla yatırım ekosistemindeki iletişim ve koordinasyon sorunlarını çözer.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4245728" y="5762199"/>
            <a:ext cx="11035838" cy="1092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45439" indent="-172720" lvl="1">
              <a:lnSpc>
                <a:spcPts val="2239"/>
              </a:lnSpc>
              <a:spcBef>
                <a:spcPct val="0"/>
              </a:spcBef>
              <a:buFont typeface="Arial"/>
              <a:buChar char="•"/>
            </a:pPr>
            <a:r>
              <a:rPr lang="en-US" sz="1599">
                <a:solidFill>
                  <a:srgbClr val="492C1E"/>
                </a:solidFill>
                <a:latin typeface="Montserrat"/>
                <a:ea typeface="Montserrat"/>
                <a:cs typeface="Montserrat"/>
                <a:sym typeface="Montserrat"/>
              </a:rPr>
              <a:t>Ya</a:t>
            </a:r>
            <a:r>
              <a:rPr lang="en-US" sz="1599">
                <a:solidFill>
                  <a:srgbClr val="492C1E"/>
                </a:solidFill>
                <a:latin typeface="Montserrat"/>
                <a:ea typeface="Montserrat"/>
                <a:cs typeface="Montserrat"/>
                <a:sym typeface="Montserrat"/>
              </a:rPr>
              <a:t>pay zeka destekli daha akıllı eşleşme algoritmaları</a:t>
            </a:r>
          </a:p>
          <a:p>
            <a:pPr algn="l" marL="345439" indent="-172720" lvl="1">
              <a:lnSpc>
                <a:spcPts val="2239"/>
              </a:lnSpc>
              <a:spcBef>
                <a:spcPct val="0"/>
              </a:spcBef>
              <a:buFont typeface="Arial"/>
              <a:buChar char="•"/>
            </a:pPr>
            <a:r>
              <a:rPr lang="en-US" sz="1599">
                <a:solidFill>
                  <a:srgbClr val="492C1E"/>
                </a:solidFill>
                <a:latin typeface="Montserrat"/>
                <a:ea typeface="Montserrat"/>
                <a:cs typeface="Montserrat"/>
                <a:sym typeface="Montserrat"/>
              </a:rPr>
              <a:t>Anlık bildirimler ve gelişmiş kullanıcı analitiği</a:t>
            </a:r>
          </a:p>
          <a:p>
            <a:pPr algn="l" marL="345439" indent="-172720" lvl="1">
              <a:lnSpc>
                <a:spcPts val="2239"/>
              </a:lnSpc>
              <a:spcBef>
                <a:spcPct val="0"/>
              </a:spcBef>
              <a:buFont typeface="Arial"/>
              <a:buChar char="•"/>
            </a:pPr>
            <a:r>
              <a:rPr lang="en-US" sz="1599">
                <a:solidFill>
                  <a:srgbClr val="492C1E"/>
                </a:solidFill>
                <a:latin typeface="Montserrat"/>
                <a:ea typeface="Montserrat"/>
                <a:cs typeface="Montserrat"/>
                <a:sym typeface="Montserrat"/>
              </a:rPr>
              <a:t>Kurumsal entegrasyonlar ve uluslararası pazara açılım</a:t>
            </a:r>
          </a:p>
          <a:p>
            <a:pPr algn="l">
              <a:lnSpc>
                <a:spcPts val="2239"/>
              </a:lnSpc>
              <a:spcBef>
                <a:spcPct val="0"/>
              </a:spcBef>
            </a:pPr>
          </a:p>
        </p:txBody>
      </p:sp>
      <p:sp>
        <p:nvSpPr>
          <p:cNvPr name="TextBox 30" id="30"/>
          <p:cNvSpPr txBox="true"/>
          <p:nvPr/>
        </p:nvSpPr>
        <p:spPr>
          <a:xfrm rot="0">
            <a:off x="5178756" y="8442903"/>
            <a:ext cx="11035838" cy="540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492C1E"/>
                </a:solidFill>
                <a:latin typeface="Montserrat"/>
                <a:ea typeface="Montserrat"/>
                <a:cs typeface="Montserrat"/>
                <a:sym typeface="Montserrat"/>
              </a:rPr>
              <a:t>CubeC</a:t>
            </a:r>
            <a:r>
              <a:rPr lang="en-US" sz="1599">
                <a:solidFill>
                  <a:srgbClr val="492C1E"/>
                </a:solidFill>
                <a:latin typeface="Montserrat"/>
                <a:ea typeface="Montserrat"/>
                <a:cs typeface="Montserrat"/>
                <a:sym typeface="Montserrat"/>
              </a:rPr>
              <a:t>onnect ile yatırım ve girişimcilikte yeni çağ başlıyor. Bu yolculukta bizimle olun, geleceğin bağlantılarını birlikte kuralım.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2902154" y="2203224"/>
            <a:ext cx="3962043" cy="422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b="true">
                <a:solidFill>
                  <a:srgbClr val="000000"/>
                </a:solidFill>
                <a:latin typeface="DejaVu Serif Bold"/>
                <a:ea typeface="DejaVu Serif Bold"/>
                <a:cs typeface="DejaVu Serif Bold"/>
                <a:sym typeface="DejaVu Serif Bold"/>
              </a:rPr>
              <a:t>Teme</a:t>
            </a:r>
            <a:r>
              <a:rPr lang="en-US" b="true" sz="2400">
                <a:solidFill>
                  <a:srgbClr val="000000"/>
                </a:solidFill>
                <a:latin typeface="DejaVu Serif Bold"/>
                <a:ea typeface="DejaVu Serif Bold"/>
                <a:cs typeface="DejaVu Serif Bold"/>
                <a:sym typeface="DejaVu Serif Bold"/>
              </a:rPr>
              <a:t>l Noktaların Özeti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3821168" y="4912212"/>
            <a:ext cx="5361742" cy="422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b="true">
                <a:solidFill>
                  <a:srgbClr val="000000"/>
                </a:solidFill>
                <a:latin typeface="DejaVu Serif Bold"/>
                <a:ea typeface="DejaVu Serif Bold"/>
                <a:cs typeface="DejaVu Serif Bold"/>
                <a:sym typeface="DejaVu Serif Bold"/>
              </a:rPr>
              <a:t>Gelecek Ge</a:t>
            </a:r>
            <a:r>
              <a:rPr lang="en-US" b="true" sz="2400">
                <a:solidFill>
                  <a:srgbClr val="000000"/>
                </a:solidFill>
                <a:latin typeface="DejaVu Serif Bold"/>
                <a:ea typeface="DejaVu Serif Bold"/>
                <a:cs typeface="DejaVu Serif Bold"/>
                <a:sym typeface="DejaVu Serif Bold"/>
              </a:rPr>
              <a:t>liştirme Yol Haritası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4754196" y="7358311"/>
            <a:ext cx="4441627" cy="422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b="true">
                <a:solidFill>
                  <a:srgbClr val="000000"/>
                </a:solidFill>
                <a:latin typeface="DejaVu Serif Bold"/>
                <a:ea typeface="DejaVu Serif Bold"/>
                <a:cs typeface="DejaVu Serif Bold"/>
                <a:sym typeface="DejaVu Serif Bold"/>
              </a:rPr>
              <a:t>Harekete Geçirme</a:t>
            </a:r>
            <a:r>
              <a:rPr lang="en-US" b="true" sz="2400">
                <a:solidFill>
                  <a:srgbClr val="000000"/>
                </a:solidFill>
                <a:latin typeface="DejaVu Serif Bold"/>
                <a:ea typeface="DejaVu Serif Bold"/>
                <a:cs typeface="DejaVu Serif Bold"/>
                <a:sym typeface="DejaVu Serif Bold"/>
              </a:rPr>
              <a:t> Çağrısı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DAGoamZf5Ng</dc:identifier>
  <dcterms:modified xsi:type="dcterms:W3CDTF">2011-08-01T06:04:30Z</dcterms:modified>
  <cp:revision>1</cp:revision>
  <dc:title>Bej Turuncu Yeşil Kahve Kurumsal Geometrik Müşteri Proje Sunumu</dc:title>
</cp:coreProperties>
</file>